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26"/>
  </p:notesMasterIdLst>
  <p:handoutMasterIdLst>
    <p:handoutMasterId r:id="rId27"/>
  </p:handoutMasterIdLst>
  <p:sldIdLst>
    <p:sldId id="292" r:id="rId6"/>
    <p:sldId id="291" r:id="rId7"/>
    <p:sldId id="294" r:id="rId8"/>
    <p:sldId id="296" r:id="rId9"/>
    <p:sldId id="256" r:id="rId10"/>
    <p:sldId id="258" r:id="rId11"/>
    <p:sldId id="257" r:id="rId12"/>
    <p:sldId id="260" r:id="rId13"/>
    <p:sldId id="261" r:id="rId14"/>
    <p:sldId id="262" r:id="rId15"/>
    <p:sldId id="297" r:id="rId16"/>
    <p:sldId id="298" r:id="rId17"/>
    <p:sldId id="295" r:id="rId18"/>
    <p:sldId id="300" r:id="rId19"/>
    <p:sldId id="301" r:id="rId20"/>
    <p:sldId id="299" r:id="rId21"/>
    <p:sldId id="266" r:id="rId22"/>
    <p:sldId id="267" r:id="rId23"/>
    <p:sldId id="302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3703A"/>
    <a:srgbClr val="00FFFF"/>
    <a:srgbClr val="00FF00"/>
    <a:srgbClr val="FFFF00"/>
    <a:srgbClr val="013D61"/>
    <a:srgbClr val="113F6F"/>
    <a:srgbClr val="00ACB6"/>
    <a:srgbClr val="515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>
        <p:scale>
          <a:sx n="51" d="100"/>
          <a:sy n="51" d="100"/>
        </p:scale>
        <p:origin x="1220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88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04/05/2025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04/05/2025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48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DEFB7-DE93-7904-E5D1-000AF9C9D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A02798-6C1D-7896-122A-122B8E0C0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A1836B-44B8-8FAA-DCC3-F8A02E29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54E445-47AB-B1EA-FB9D-2AF6CB2D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9A610F-1C06-A70A-D157-E4F15D50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48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F02FD-01B8-6C89-98D2-B8980178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1A2AE8-3334-5EBA-971E-C736FAAD5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8F9001-C4CB-2BC4-2653-44AD6E0A0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9754AB-E6A7-5B60-7139-4035AD41B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03FA5F-6E4D-D4B3-6F00-B3C3381B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10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B623D-3A00-5588-DF72-0406A624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FDADAD-C8D5-3D43-E14D-BCF6C7FFB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A70837-337B-6C57-8145-2CABB88DE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ACEE2E-3C1F-6A6A-8F20-DCA7C8CE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680DD2-C13D-B1BD-A8A2-DF2B44EB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334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193E3-AF97-B2F0-6E9A-D0461124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C96CF3-C80A-51E3-3819-A240F9DA6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6B483A-AC0D-0F46-298E-ED77C0A57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EED785-6FD8-215E-34DB-2CE26DAF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1460D6-AFFA-2BFB-86CE-BE679DB6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4B0EA9-3FD7-8CAB-941E-8206AF87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0087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ACD3A-CC36-114D-2ACB-12218493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6E102D-2C57-A8E9-3A56-D87306AD3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897DF1-CF70-DE58-4410-641DDE103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D2D4DD1-EE34-7C81-77ED-5992AFCB8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6FE286F-DDE4-072C-AA6C-320BCE3BA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DA6B28-C16B-430F-D749-B1572A82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E8434BA-7F34-6F06-4942-4E03C712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25D12F-8F83-C5BC-649E-A98454DB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934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7B289-7FB4-9D45-4EBA-62D2ABE4E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4F38382-B5A4-1B2F-D793-6832D9F6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3296C6-4C29-1929-5636-7E3924AD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C3028B-9B7C-C56B-B5CC-61858351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70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E103DB-F637-2B07-371B-F8FC6893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20CD55-0DC7-F4F3-4239-FA279324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8353F1-DAB3-3546-58ED-024108A3C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68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989C9-1BE6-66B4-DF5E-E8D90C35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3BA371-6D81-1F64-B049-0C20FA032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641D96-303F-C7A7-5C72-96665C801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54B603-6B4C-CEAD-F5F4-FEB90700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838AA6-95B1-FD8D-8781-CBA6BBA7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91A31C-E9CB-CA60-3AEA-EB7E14AF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337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134B08-6D94-9A76-EFB2-260856F6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7B1EF2A-63DD-09E6-3114-9E00B9829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C74798-E93A-F601-04DE-18D7BE405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A8A987-B83E-FBA3-410A-1A34D88AC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8BF859-F897-135F-EF08-A6E1EB76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7F0DBA-32DA-9069-5FE4-2D4585BF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663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BEE84-5BA4-CD58-BF46-1E644D5F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A91D528-A5F0-8540-DBA7-18D4AD301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E59467-A5CE-BA83-6CF0-CACFC68D7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79AF92-6931-5C11-7980-3D693F05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49EFE-BD02-80E4-06F6-9FE25D3F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337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5BD45D2-B2CC-925C-D3B0-7A36E7204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7123EB-388C-3E29-5084-36EE3B1C0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7DB28E-7D72-A140-2134-AC6F5E85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A0E074-0E92-3BC6-4B60-B1032271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400374-8E05-29BF-6F4B-BDFE0BA4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78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04/05/2025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2337AC-C685-7253-4600-6872B713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5563CE-B424-A339-F7B7-5CA22178C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5D4B6-2B28-27AA-2E66-A9538B256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67B2E0-19BB-4FAC-A8AF-265ACDA2C464}" type="datetimeFigureOut">
              <a:rPr lang="it-IT" smtClean="0"/>
              <a:pPr/>
              <a:t>04/05/2025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F32BD9-DB0E-A8DD-6097-D8584D4F2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BCB46F-3CC9-B1BD-67A6-4F0BA6091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7B6F3-9882-45CA-A5BC-03F9D7C85BB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4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09FF5B-19D4-7AE3-DB42-92922CF60128}"/>
              </a:ext>
            </a:extLst>
          </p:cNvPr>
          <p:cNvSpPr txBox="1"/>
          <p:nvPr/>
        </p:nvSpPr>
        <p:spPr>
          <a:xfrm>
            <a:off x="5625548" y="1173060"/>
            <a:ext cx="63370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 FATTORI DI RISCHIO, INCIDENZA E PREVENZIONE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25AA33F-EE08-2DB8-C211-E3D832361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490" y="4132695"/>
            <a:ext cx="6138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alibri"/>
              </a:rPr>
              <a:t>Giovanni Casella</a:t>
            </a:r>
            <a:endParaRPr lang="en-US" sz="36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0"/>
              <a:cs typeface="Calibri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4E15CDF-37B3-3E6E-5CF2-986A1DACBC0D}"/>
              </a:ext>
            </a:extLst>
          </p:cNvPr>
          <p:cNvSpPr/>
          <p:nvPr/>
        </p:nvSpPr>
        <p:spPr>
          <a:xfrm>
            <a:off x="4863020" y="4859026"/>
            <a:ext cx="7471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Dipartimento di Chirurgia</a:t>
            </a:r>
          </a:p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«Sapienza» Università di Roma -</a:t>
            </a:r>
          </a:p>
          <a:p>
            <a:pPr algn="ctr"/>
            <a:r>
              <a:rPr lang="it-IT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AOU Policlinico Umberto I</a:t>
            </a:r>
          </a:p>
          <a:p>
            <a:pPr algn="ctr"/>
            <a:endParaRPr lang="it-IT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E3AC160-54C5-F4D4-0290-10450B7B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782" y="6059355"/>
            <a:ext cx="293492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EF119F7-3044-C8AA-ACD9-C0C4850D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6" y="2636418"/>
            <a:ext cx="3239233" cy="32392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DE0888-A1C9-22C1-6F05-A624FCF504F1}"/>
              </a:ext>
            </a:extLst>
          </p:cNvPr>
          <p:cNvSpPr txBox="1"/>
          <p:nvPr/>
        </p:nvSpPr>
        <p:spPr>
          <a:xfrm>
            <a:off x="120526" y="1451856"/>
            <a:ext cx="340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</a:rPr>
              <a:t>PATIENT’S CHARACTERISTICS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9FAD287-A1E7-6521-D8B9-226CD545094B}"/>
              </a:ext>
            </a:extLst>
          </p:cNvPr>
          <p:cNvSpPr/>
          <p:nvPr/>
        </p:nvSpPr>
        <p:spPr>
          <a:xfrm>
            <a:off x="3527403" y="1602815"/>
            <a:ext cx="1958056" cy="698090"/>
          </a:xfrm>
          <a:prstGeom prst="rect">
            <a:avLst/>
          </a:prstGeom>
          <a:solidFill>
            <a:srgbClr val="CAE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ysClr val="windowText" lastClr="000000"/>
                </a:solidFill>
              </a:rPr>
              <a:t>Female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patients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AEE7C7E-9725-BE14-6284-1EA4CCC49EB3}"/>
              </a:ext>
            </a:extLst>
          </p:cNvPr>
          <p:cNvSpPr/>
          <p:nvPr/>
        </p:nvSpPr>
        <p:spPr>
          <a:xfrm>
            <a:off x="3526461" y="2705811"/>
            <a:ext cx="2154701" cy="698090"/>
          </a:xfrm>
          <a:prstGeom prst="rect">
            <a:avLst/>
          </a:prstGeom>
          <a:solidFill>
            <a:srgbClr val="CAE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ysClr val="windowText" lastClr="000000"/>
                </a:solidFill>
              </a:rPr>
              <a:t>Younger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patients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3064CBF-811A-7B0A-ACAB-A0FA61083F37}"/>
              </a:ext>
            </a:extLst>
          </p:cNvPr>
          <p:cNvSpPr/>
          <p:nvPr/>
        </p:nvSpPr>
        <p:spPr>
          <a:xfrm>
            <a:off x="3526461" y="3754214"/>
            <a:ext cx="2448233" cy="939452"/>
          </a:xfrm>
          <a:prstGeom prst="rect">
            <a:avLst/>
          </a:prstGeom>
          <a:solidFill>
            <a:srgbClr val="CAE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ysClr val="windowText" lastClr="000000"/>
                </a:solidFill>
              </a:rPr>
              <a:t>Fluid</a:t>
            </a:r>
            <a:r>
              <a:rPr lang="it-IT" dirty="0">
                <a:solidFill>
                  <a:sysClr val="windowText" lastClr="000000"/>
                </a:solidFill>
              </a:rPr>
              <a:t>/</a:t>
            </a:r>
            <a:r>
              <a:rPr lang="it-IT" dirty="0" err="1">
                <a:solidFill>
                  <a:sysClr val="windowText" lastClr="000000"/>
                </a:solidFill>
              </a:rPr>
              <a:t>electrolyte</a:t>
            </a:r>
            <a:r>
              <a:rPr lang="it-IT" dirty="0">
                <a:solidFill>
                  <a:sysClr val="windowText" lastClr="000000"/>
                </a:solidFill>
              </a:rPr>
              <a:t> disorders </a:t>
            </a:r>
            <a:r>
              <a:rPr lang="it-IT" dirty="0" err="1">
                <a:solidFill>
                  <a:sysClr val="windowText" lastClr="000000"/>
                </a:solidFill>
              </a:rPr>
              <a:t>at</a:t>
            </a:r>
            <a:r>
              <a:rPr lang="it-IT" dirty="0">
                <a:solidFill>
                  <a:sysClr val="windowText" lastClr="000000"/>
                </a:solidFill>
              </a:rPr>
              <a:t> surgery time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2DDC698-27A6-0323-CFE7-717877ECDA21}"/>
              </a:ext>
            </a:extLst>
          </p:cNvPr>
          <p:cNvSpPr/>
          <p:nvPr/>
        </p:nvSpPr>
        <p:spPr>
          <a:xfrm>
            <a:off x="3526461" y="5043980"/>
            <a:ext cx="2448233" cy="698090"/>
          </a:xfrm>
          <a:prstGeom prst="rect">
            <a:avLst/>
          </a:prstGeom>
          <a:solidFill>
            <a:srgbClr val="CAE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ysClr val="windowText" lastClr="000000"/>
                </a:solidFill>
              </a:rPr>
              <a:t>Chronic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pulmonary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disease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512ABDB-644D-27CC-BE14-639D089F3169}"/>
              </a:ext>
            </a:extLst>
          </p:cNvPr>
          <p:cNvSpPr/>
          <p:nvPr/>
        </p:nvSpPr>
        <p:spPr>
          <a:xfrm>
            <a:off x="3526462" y="6037790"/>
            <a:ext cx="2448233" cy="698090"/>
          </a:xfrm>
          <a:prstGeom prst="rect">
            <a:avLst/>
          </a:prstGeom>
          <a:solidFill>
            <a:srgbClr val="CAEDB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ysClr val="windowText" lastClr="000000"/>
                </a:solidFill>
              </a:rPr>
              <a:t>Poor</a:t>
            </a:r>
            <a:r>
              <a:rPr lang="it-IT" dirty="0">
                <a:solidFill>
                  <a:sysClr val="windowText" lastClr="000000"/>
                </a:solidFill>
              </a:rPr>
              <a:t>/</a:t>
            </a:r>
            <a:r>
              <a:rPr lang="it-IT" dirty="0" err="1">
                <a:solidFill>
                  <a:sysClr val="windowText" lastClr="000000"/>
                </a:solidFill>
              </a:rPr>
              <a:t>weak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connective</a:t>
            </a:r>
            <a:r>
              <a:rPr lang="it-IT" dirty="0">
                <a:solidFill>
                  <a:sysClr val="windowText" lastClr="000000"/>
                </a:solidFill>
              </a:rPr>
              <a:t> </a:t>
            </a:r>
            <a:r>
              <a:rPr lang="it-IT" dirty="0" err="1">
                <a:solidFill>
                  <a:sysClr val="windowText" lastClr="000000"/>
                </a:solidFill>
              </a:rPr>
              <a:t>tissue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6DAD7782-3506-461F-DAB0-433D9327EECC}"/>
              </a:ext>
            </a:extLst>
          </p:cNvPr>
          <p:cNvSpPr/>
          <p:nvPr/>
        </p:nvSpPr>
        <p:spPr>
          <a:xfrm>
            <a:off x="6223818" y="1557807"/>
            <a:ext cx="287021" cy="18962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02B0C72-70BB-4AAB-FE35-5E09734881FE}"/>
              </a:ext>
            </a:extLst>
          </p:cNvPr>
          <p:cNvSpPr txBox="1"/>
          <p:nvPr/>
        </p:nvSpPr>
        <p:spPr>
          <a:xfrm>
            <a:off x="6766636" y="2182787"/>
            <a:ext cx="346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body </a:t>
            </a:r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an </a:t>
            </a:r>
            <a:r>
              <a:rPr lang="it-IT" dirty="0" err="1"/>
              <a:t>hypotesis</a:t>
            </a:r>
            <a:endParaRPr lang="it-IT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E69D635-79AC-11B6-45C6-D0CA95FF6349}"/>
              </a:ext>
            </a:extLst>
          </p:cNvPr>
          <p:cNvCxnSpPr/>
          <p:nvPr/>
        </p:nvCxnSpPr>
        <p:spPr>
          <a:xfrm>
            <a:off x="6096000" y="4223940"/>
            <a:ext cx="6706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E53C5C1-E312-71F7-5B31-CC178C804F89}"/>
              </a:ext>
            </a:extLst>
          </p:cNvPr>
          <p:cNvSpPr txBox="1"/>
          <p:nvPr/>
        </p:nvSpPr>
        <p:spPr>
          <a:xfrm>
            <a:off x="6887942" y="3900774"/>
            <a:ext cx="333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Accurate </a:t>
            </a:r>
            <a:r>
              <a:rPr lang="it-IT" dirty="0" err="1"/>
              <a:t>pre</a:t>
            </a:r>
            <a:r>
              <a:rPr lang="it-IT" dirty="0"/>
              <a:t>-operative study and </a:t>
            </a:r>
            <a:r>
              <a:rPr lang="it-IT" dirty="0" err="1"/>
              <a:t>correction</a:t>
            </a:r>
            <a:r>
              <a:rPr lang="it-IT" dirty="0"/>
              <a:t> of disorders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B324DAF-5095-8679-E0AC-9D640505AF14}"/>
              </a:ext>
            </a:extLst>
          </p:cNvPr>
          <p:cNvCxnSpPr/>
          <p:nvPr/>
        </p:nvCxnSpPr>
        <p:spPr>
          <a:xfrm>
            <a:off x="6096000" y="5393025"/>
            <a:ext cx="6706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2840485-52AD-5286-8336-C99E980DA466}"/>
              </a:ext>
            </a:extLst>
          </p:cNvPr>
          <p:cNvSpPr txBox="1"/>
          <p:nvPr/>
        </p:nvSpPr>
        <p:spPr>
          <a:xfrm>
            <a:off x="6887942" y="5069859"/>
            <a:ext cx="371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increased</a:t>
            </a:r>
            <a:r>
              <a:rPr lang="it-IT" dirty="0"/>
              <a:t> intra-</a:t>
            </a:r>
            <a:r>
              <a:rPr lang="it-IT" dirty="0" err="1"/>
              <a:t>abdominal</a:t>
            </a:r>
            <a:r>
              <a:rPr lang="it-IT" dirty="0"/>
              <a:t> pressure</a:t>
            </a:r>
          </a:p>
        </p:txBody>
      </p:sp>
      <p:pic>
        <p:nvPicPr>
          <p:cNvPr id="27" name="Elemento grafico 26" descr="Provette con riempimento a tinta unita">
            <a:extLst>
              <a:ext uri="{FF2B5EF4-FFF2-40B4-BE49-F238E27FC236}">
                <a16:creationId xmlns:a16="http://schemas.microsoft.com/office/drawing/2014/main" id="{96614D24-8318-ECE9-A425-EB2182F29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7686" y="3697883"/>
            <a:ext cx="914400" cy="914400"/>
          </a:xfrm>
          <a:prstGeom prst="rect">
            <a:avLst/>
          </a:prstGeom>
        </p:spPr>
      </p:pic>
      <p:pic>
        <p:nvPicPr>
          <p:cNvPr id="29" name="Elemento grafico 28" descr="Muro di mattoni dell'edificio con riempimento a tinta unita">
            <a:extLst>
              <a:ext uri="{FF2B5EF4-FFF2-40B4-BE49-F238E27FC236}">
                <a16:creationId xmlns:a16="http://schemas.microsoft.com/office/drawing/2014/main" id="{B43D7A26-2D3D-FC86-45E1-4D4AD5C14B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2026" y="5833812"/>
            <a:ext cx="914400" cy="914400"/>
          </a:xfrm>
          <a:prstGeom prst="rect">
            <a:avLst/>
          </a:prstGeom>
        </p:spPr>
      </p:pic>
      <p:pic>
        <p:nvPicPr>
          <p:cNvPr id="31" name="Elemento grafico 30" descr="Distribuzione normale con riempimento a tinta unita">
            <a:extLst>
              <a:ext uri="{FF2B5EF4-FFF2-40B4-BE49-F238E27FC236}">
                <a16:creationId xmlns:a16="http://schemas.microsoft.com/office/drawing/2014/main" id="{4E8F7A82-88CE-66BD-C383-6E9603088C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99174" y="1914718"/>
            <a:ext cx="914400" cy="914400"/>
          </a:xfrm>
          <a:prstGeom prst="rect">
            <a:avLst/>
          </a:prstGeom>
        </p:spPr>
      </p:pic>
      <p:pic>
        <p:nvPicPr>
          <p:cNvPr id="33" name="Elemento grafico 32" descr="Polmoni contorno">
            <a:extLst>
              <a:ext uri="{FF2B5EF4-FFF2-40B4-BE49-F238E27FC236}">
                <a16:creationId xmlns:a16="http://schemas.microsoft.com/office/drawing/2014/main" id="{AFC40DF8-7DE8-9BF6-4881-B6757BB63C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07329" y="4941577"/>
            <a:ext cx="914400" cy="914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8DA14B-75F0-17E1-2296-8C02EDB4F1D9}"/>
              </a:ext>
            </a:extLst>
          </p:cNvPr>
          <p:cNvSpPr txBox="1"/>
          <p:nvPr/>
        </p:nvSpPr>
        <p:spPr>
          <a:xfrm>
            <a:off x="131004" y="70072"/>
            <a:ext cx="8980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FATTORI DI RISCHIO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479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7D26BC-68AC-887B-F145-FF1B4EE4ECF5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PREVENZIONE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2449A4-F571-7E7A-CB59-C3A34BB59878}"/>
              </a:ext>
            </a:extLst>
          </p:cNvPr>
          <p:cNvSpPr txBox="1"/>
          <p:nvPr/>
        </p:nvSpPr>
        <p:spPr>
          <a:xfrm>
            <a:off x="3796817" y="3415550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CLOSURE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BD8BB9-2AD6-B64E-EB16-A654B9F018C0}"/>
              </a:ext>
            </a:extLst>
          </p:cNvPr>
          <p:cNvSpPr txBox="1"/>
          <p:nvPr/>
        </p:nvSpPr>
        <p:spPr>
          <a:xfrm>
            <a:off x="2517776" y="2094491"/>
            <a:ext cx="3578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523A20-98D7-E727-8E42-F0B9FD243E13}"/>
              </a:ext>
            </a:extLst>
          </p:cNvPr>
          <p:cNvSpPr txBox="1"/>
          <p:nvPr/>
        </p:nvSpPr>
        <p:spPr>
          <a:xfrm>
            <a:off x="8440881" y="1855809"/>
            <a:ext cx="23775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C00000"/>
                </a:solidFill>
                <a:latin typeface="Agency FB" panose="020B0503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24C3C1-60D1-5677-D0C8-936BB615C6B6}"/>
              </a:ext>
            </a:extLst>
          </p:cNvPr>
          <p:cNvSpPr txBox="1"/>
          <p:nvPr/>
        </p:nvSpPr>
        <p:spPr>
          <a:xfrm>
            <a:off x="6096000" y="4259041"/>
            <a:ext cx="33954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013D61"/>
                </a:solidFill>
                <a:latin typeface="Algerian" panose="04020705040A02060702" pitchFamily="82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D1CA7E-CD5B-21EB-06DB-9F7FED13437D}"/>
              </a:ext>
            </a:extLst>
          </p:cNvPr>
          <p:cNvSpPr txBox="1"/>
          <p:nvPr/>
        </p:nvSpPr>
        <p:spPr>
          <a:xfrm>
            <a:off x="1479254" y="3429000"/>
            <a:ext cx="32415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b="1" dirty="0">
                <a:solidFill>
                  <a:srgbClr val="C00000"/>
                </a:solidFill>
                <a:latin typeface="Aldhabi" panose="020F0502020204030204" pitchFamily="2" charset="-78"/>
                <a:ea typeface="ADLaM Display" panose="02010000000000000000" pitchFamily="2" charset="0"/>
                <a:cs typeface="Aldhabi" panose="020F0502020204030204" pitchFamily="2" charset="-78"/>
              </a:rPr>
              <a:t>CLOSURE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715353-6CE3-F8EA-8D75-3ABE86D9DAD7}"/>
              </a:ext>
            </a:extLst>
          </p:cNvPr>
          <p:cNvSpPr txBox="1"/>
          <p:nvPr/>
        </p:nvSpPr>
        <p:spPr>
          <a:xfrm>
            <a:off x="4298451" y="4564437"/>
            <a:ext cx="22589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b="1" dirty="0" err="1">
                <a:solidFill>
                  <a:srgbClr val="C00000"/>
                </a:solidFill>
                <a:latin typeface="Aldhabi" panose="020F0502020204030204" pitchFamily="2" charset="-78"/>
                <a:ea typeface="ADLaM Display" panose="02010000000000000000" pitchFamily="2" charset="0"/>
                <a:cs typeface="Aldhabi" panose="020F0502020204030204" pitchFamily="2" charset="-78"/>
              </a:rPr>
              <a:t>closure</a:t>
            </a:r>
            <a:endParaRPr lang="it-IT" sz="8800" b="1" dirty="0">
              <a:solidFill>
                <a:srgbClr val="C00000"/>
              </a:solidFill>
              <a:latin typeface="Aldhabi" panose="020F0502020204030204" pitchFamily="2" charset="-78"/>
              <a:ea typeface="ADLaM Display" panose="02010000000000000000" pitchFamily="2" charset="0"/>
              <a:cs typeface="Aldhabi" panose="020F0502020204030204" pitchFamily="2" charset="-78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2C54D7E-5305-1B8B-AEA2-0A94EF7F58DF}"/>
              </a:ext>
            </a:extLst>
          </p:cNvPr>
          <p:cNvSpPr txBox="1"/>
          <p:nvPr/>
        </p:nvSpPr>
        <p:spPr>
          <a:xfrm>
            <a:off x="385043" y="1901756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closure</a:t>
            </a:r>
            <a:endParaRPr lang="it-IT" sz="3600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885BA3-BA0B-1105-834B-9C06269C8B05}"/>
              </a:ext>
            </a:extLst>
          </p:cNvPr>
          <p:cNvSpPr txBox="1"/>
          <p:nvPr/>
        </p:nvSpPr>
        <p:spPr>
          <a:xfrm>
            <a:off x="8219666" y="932040"/>
            <a:ext cx="2820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err="1">
                <a:solidFill>
                  <a:srgbClr val="00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  <a:endParaRPr lang="it-IT" sz="6000" dirty="0">
              <a:solidFill>
                <a:srgbClr val="00FFFF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5A5707-9F84-ACAB-2142-B4F181B7DC2C}"/>
              </a:ext>
            </a:extLst>
          </p:cNvPr>
          <p:cNvSpPr txBox="1"/>
          <p:nvPr/>
        </p:nvSpPr>
        <p:spPr>
          <a:xfrm>
            <a:off x="9376600" y="4875550"/>
            <a:ext cx="20056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err="1">
                <a:solidFill>
                  <a:srgbClr val="C00000"/>
                </a:solidFill>
                <a:latin typeface="Agency FB" panose="020B0503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  <a:endParaRPr lang="it-IT" sz="6000" dirty="0">
              <a:solidFill>
                <a:srgbClr val="C00000"/>
              </a:solidFill>
              <a:latin typeface="Agency FB" panose="020B0503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26EEF8-F7CF-80A2-3863-CDDF364CCAC5}"/>
              </a:ext>
            </a:extLst>
          </p:cNvPr>
          <p:cNvSpPr txBox="1"/>
          <p:nvPr/>
        </p:nvSpPr>
        <p:spPr>
          <a:xfrm>
            <a:off x="585580" y="4779880"/>
            <a:ext cx="34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7030A0"/>
                </a:solidFill>
                <a:latin typeface="Berlin Sans FB Demi" panose="020E0802020502020306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71823B-2815-39A5-C085-07BC243FA1FF}"/>
              </a:ext>
            </a:extLst>
          </p:cNvPr>
          <p:cNvSpPr txBox="1"/>
          <p:nvPr/>
        </p:nvSpPr>
        <p:spPr>
          <a:xfrm>
            <a:off x="6388166" y="3146991"/>
            <a:ext cx="467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latin typeface="Elephant" panose="02020904090505020303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8D8239-01FE-DBA6-DCEE-9A4EA1600F9B}"/>
              </a:ext>
            </a:extLst>
          </p:cNvPr>
          <p:cNvSpPr txBox="1"/>
          <p:nvPr/>
        </p:nvSpPr>
        <p:spPr>
          <a:xfrm>
            <a:off x="213285" y="2582615"/>
            <a:ext cx="25811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 err="1">
                <a:solidFill>
                  <a:schemeClr val="bg2">
                    <a:lumMod val="75000"/>
                  </a:schemeClr>
                </a:solidFill>
                <a:latin typeface="Cookie" panose="0200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  <a:endParaRPr lang="it-IT" sz="9600" dirty="0">
              <a:solidFill>
                <a:schemeClr val="bg2">
                  <a:lumMod val="75000"/>
                </a:schemeClr>
              </a:solidFill>
              <a:latin typeface="Cookie" panose="0200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050E26-F7C3-04F6-21B5-16A903A39D2E}"/>
              </a:ext>
            </a:extLst>
          </p:cNvPr>
          <p:cNvSpPr txBox="1"/>
          <p:nvPr/>
        </p:nvSpPr>
        <p:spPr>
          <a:xfrm>
            <a:off x="3039292" y="480632"/>
            <a:ext cx="47772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00" dirty="0" err="1">
                <a:solidFill>
                  <a:srgbClr val="00FF00"/>
                </a:solidFill>
                <a:latin typeface="Forte" panose="03060902040502070203" pitchFamily="66" charset="0"/>
                <a:ea typeface="ADLaM Display" panose="02010000000000000000" pitchFamily="2" charset="0"/>
                <a:cs typeface="ADLaM Display" panose="02010000000000000000" pitchFamily="2" charset="0"/>
              </a:rPr>
              <a:t>closure</a:t>
            </a:r>
            <a:endParaRPr lang="it-IT" sz="11500" dirty="0">
              <a:solidFill>
                <a:srgbClr val="00FF00"/>
              </a:solidFill>
              <a:latin typeface="Forte" panose="03060902040502070203" pitchFamily="66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  <p:bldP spid="8" grpId="0" build="p"/>
      <p:bldP spid="9" grpId="0" build="p"/>
      <p:bldP spid="10" grpId="0" build="p"/>
      <p:bldP spid="11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C873-FB43-1C72-03E0-1DCDD4CB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64DFC0-89BB-4583-D580-5B8BFE0E3359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PREVENZIONE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B7BB52-9609-B1EC-A934-9F6FF576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0" y="815008"/>
            <a:ext cx="7011039" cy="233701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ACA8B11-C20D-F5C4-F42D-93A5C862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9" y="3152021"/>
            <a:ext cx="6223252" cy="279193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D8A1B54-9AF6-3313-07B0-597D4A380626}"/>
              </a:ext>
            </a:extLst>
          </p:cNvPr>
          <p:cNvSpPr txBox="1"/>
          <p:nvPr/>
        </p:nvSpPr>
        <p:spPr>
          <a:xfrm>
            <a:off x="7403495" y="1547555"/>
            <a:ext cx="478850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Closing the mesentery is more effective in reducing the risk of IH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The length of hospital stay was generally shorter in the closed group </a:t>
            </a:r>
            <a:r>
              <a:rPr lang="en-US" dirty="0"/>
              <a:t>than in the non-closed mesenteric group.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Reoperation was lower in the closed </a:t>
            </a:r>
            <a:r>
              <a:rPr lang="en-US" dirty="0"/>
              <a:t>group than in the non-closed group.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There were </a:t>
            </a:r>
            <a:r>
              <a:rPr lang="en-US" b="1" dirty="0"/>
              <a:t>no significant differences in post-op complications and weight loss </a:t>
            </a:r>
            <a:r>
              <a:rPr lang="en-US" dirty="0"/>
              <a:t>between patients in the closed and non-closed mesentery groups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1114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533BE6-8435-8040-FF68-8C55FAA5B340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PREVENZIONE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76A0DE-44BB-E8BF-4C9E-892D2F329EAD}"/>
              </a:ext>
            </a:extLst>
          </p:cNvPr>
          <p:cNvSpPr txBox="1"/>
          <p:nvPr/>
        </p:nvSpPr>
        <p:spPr>
          <a:xfrm>
            <a:off x="464700" y="4405310"/>
            <a:ext cx="80233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>
                <a:solidFill>
                  <a:srgbClr val="002060"/>
                </a:solidFill>
              </a:rPr>
              <a:t>Incomplete </a:t>
            </a:r>
            <a:r>
              <a:rPr lang="it-IT" sz="2400" b="1" dirty="0" err="1">
                <a:solidFill>
                  <a:srgbClr val="002060"/>
                </a:solidFill>
              </a:rPr>
              <a:t>closure</a:t>
            </a:r>
            <a:r>
              <a:rPr lang="it-IT" sz="2400" b="1" dirty="0">
                <a:solidFill>
                  <a:srgbClr val="002060"/>
                </a:solidFill>
              </a:rPr>
              <a:t> of the </a:t>
            </a:r>
            <a:r>
              <a:rPr lang="it-IT" sz="2400" b="1" dirty="0" err="1">
                <a:solidFill>
                  <a:srgbClr val="002060"/>
                </a:solidFill>
              </a:rPr>
              <a:t>mesenteric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defects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causing</a:t>
            </a:r>
            <a:r>
              <a:rPr lang="it-IT" sz="2400" b="1" dirty="0">
                <a:solidFill>
                  <a:srgbClr val="002060"/>
                </a:solidFill>
              </a:rPr>
              <a:t> IH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002060"/>
                </a:solidFill>
              </a:rPr>
              <a:t>Kinking</a:t>
            </a:r>
            <a:r>
              <a:rPr lang="it-IT" sz="2400" b="1" dirty="0">
                <a:solidFill>
                  <a:srgbClr val="002060"/>
                </a:solidFill>
              </a:rPr>
              <a:t> of the small </a:t>
            </a:r>
            <a:r>
              <a:rPr lang="it-IT" sz="2400" b="1" dirty="0" err="1">
                <a:solidFill>
                  <a:srgbClr val="002060"/>
                </a:solidFill>
              </a:rPr>
              <a:t>bowel</a:t>
            </a:r>
            <a:endParaRPr lang="it-IT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002060"/>
                </a:solidFill>
              </a:rPr>
              <a:t>Postoperative</a:t>
            </a:r>
            <a:r>
              <a:rPr lang="it-IT" sz="2400" b="1" dirty="0">
                <a:solidFill>
                  <a:srgbClr val="002060"/>
                </a:solidFill>
              </a:rPr>
              <a:t> small </a:t>
            </a:r>
            <a:r>
              <a:rPr lang="it-IT" sz="2400" b="1" dirty="0" err="1">
                <a:solidFill>
                  <a:srgbClr val="002060"/>
                </a:solidFill>
              </a:rPr>
              <a:t>bowel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obstruction</a:t>
            </a:r>
            <a:r>
              <a:rPr lang="it-IT" sz="2400" b="1" dirty="0">
                <a:solidFill>
                  <a:srgbClr val="002060"/>
                </a:solidFill>
              </a:rPr>
              <a:t> due to </a:t>
            </a:r>
            <a:r>
              <a:rPr lang="it-IT" sz="2400" b="1" dirty="0" err="1">
                <a:solidFill>
                  <a:srgbClr val="002060"/>
                </a:solidFill>
              </a:rPr>
              <a:t>adhesions</a:t>
            </a:r>
            <a:endParaRPr lang="it-IT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sz="2400" b="1" dirty="0" err="1">
                <a:solidFill>
                  <a:srgbClr val="002060"/>
                </a:solidFill>
              </a:rPr>
              <a:t>Hematoma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09AB57-92F6-AEE3-6988-63A09242D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2" y="955734"/>
            <a:ext cx="8142583" cy="309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8934DA-2E9F-9563-1EAC-AB07300895E7}"/>
              </a:ext>
            </a:extLst>
          </p:cNvPr>
          <p:cNvSpPr txBox="1"/>
          <p:nvPr/>
        </p:nvSpPr>
        <p:spPr>
          <a:xfrm>
            <a:off x="8666924" y="3505723"/>
            <a:ext cx="34687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 overall risk of </a:t>
            </a:r>
            <a:r>
              <a:rPr lang="it-IT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such</a:t>
            </a: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complications</a:t>
            </a: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seems</a:t>
            </a:r>
            <a:r>
              <a:rPr lang="it-IT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low</a:t>
            </a:r>
          </a:p>
        </p:txBody>
      </p:sp>
    </p:spTree>
    <p:extLst>
      <p:ext uri="{BB962C8B-B14F-4D97-AF65-F5344CB8AC3E}">
        <p14:creationId xmlns:p14="http://schemas.microsoft.com/office/powerpoint/2010/main" val="1516113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6797" y="523724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/>
              <a:t> Mesenteric defect closure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2672F90-A9B8-C8FB-0BDE-94CEF6394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r="6675"/>
          <a:stretch/>
        </p:blipFill>
        <p:spPr>
          <a:xfrm>
            <a:off x="5045765" y="2245337"/>
            <a:ext cx="7076661" cy="45788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0B6D9C2-4ADA-B7E6-FBCF-4082CF06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7853"/>
          <a:stretch/>
        </p:blipFill>
        <p:spPr>
          <a:xfrm>
            <a:off x="69574" y="2245337"/>
            <a:ext cx="4903761" cy="3247585"/>
          </a:xfrm>
          <a:prstGeom prst="rect">
            <a:avLst/>
          </a:prstGeom>
        </p:spPr>
      </p:pic>
      <p:sp>
        <p:nvSpPr>
          <p:cNvPr id="10" name="Triangolo isoscele 9">
            <a:extLst>
              <a:ext uri="{FF2B5EF4-FFF2-40B4-BE49-F238E27FC236}">
                <a16:creationId xmlns:a16="http://schemas.microsoft.com/office/drawing/2014/main" id="{C7A8563A-1AD0-66C0-A2E1-0525CC06D7D2}"/>
              </a:ext>
            </a:extLst>
          </p:cNvPr>
          <p:cNvSpPr/>
          <p:nvPr/>
        </p:nvSpPr>
        <p:spPr>
          <a:xfrm rot="1353695">
            <a:off x="7120718" y="4179455"/>
            <a:ext cx="2379353" cy="967012"/>
          </a:xfrm>
          <a:prstGeom prst="triangle">
            <a:avLst/>
          </a:prstGeom>
          <a:solidFill>
            <a:srgbClr val="66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2A238EE-980A-D518-DB5B-46B2013C5E45}"/>
              </a:ext>
            </a:extLst>
          </p:cNvPr>
          <p:cNvSpPr/>
          <p:nvPr/>
        </p:nvSpPr>
        <p:spPr>
          <a:xfrm>
            <a:off x="7593495" y="5126934"/>
            <a:ext cx="238540" cy="2484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347C4E1D-6001-97CB-7EAB-70E586A295AD}"/>
              </a:ext>
            </a:extLst>
          </p:cNvPr>
          <p:cNvSpPr/>
          <p:nvPr/>
        </p:nvSpPr>
        <p:spPr>
          <a:xfrm>
            <a:off x="8584095" y="3279739"/>
            <a:ext cx="238540" cy="2484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C9A5D3D3-FC98-96B9-8F16-990AB3FE7DFB}"/>
              </a:ext>
            </a:extLst>
          </p:cNvPr>
          <p:cNvSpPr/>
          <p:nvPr/>
        </p:nvSpPr>
        <p:spPr>
          <a:xfrm>
            <a:off x="6682156" y="4528127"/>
            <a:ext cx="238540" cy="2484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0C65D216-105B-6CEC-E676-98D3E10E1A29}"/>
              </a:ext>
            </a:extLst>
          </p:cNvPr>
          <p:cNvSpPr/>
          <p:nvPr/>
        </p:nvSpPr>
        <p:spPr>
          <a:xfrm>
            <a:off x="9437905" y="4883425"/>
            <a:ext cx="238540" cy="2484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42E4E5-FEB4-19EA-2564-27B5D3ECFAB0}"/>
              </a:ext>
            </a:extLst>
          </p:cNvPr>
          <p:cNvSpPr txBox="1"/>
          <p:nvPr/>
        </p:nvSpPr>
        <p:spPr>
          <a:xfrm rot="20383594">
            <a:off x="1795220" y="3140723"/>
            <a:ext cx="99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FF00"/>
                </a:solidFill>
                <a:cs typeface="Arial" panose="020B0604020202020204" pitchFamily="34" charset="0"/>
              </a:rPr>
              <a:t>Biliary</a:t>
            </a:r>
            <a:endParaRPr lang="it-IT" sz="2400" b="1" dirty="0">
              <a:solidFill>
                <a:srgbClr val="00FF00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A60446-6FFE-2113-69A4-3004ADC187A2}"/>
              </a:ext>
            </a:extLst>
          </p:cNvPr>
          <p:cNvSpPr txBox="1"/>
          <p:nvPr/>
        </p:nvSpPr>
        <p:spPr>
          <a:xfrm rot="864304">
            <a:off x="3183060" y="3106334"/>
            <a:ext cx="160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00FFFF"/>
                </a:solidFill>
                <a:cs typeface="Arial" panose="020B0604020202020204" pitchFamily="34" charset="0"/>
              </a:rPr>
              <a:t>Alimentary</a:t>
            </a:r>
            <a:endParaRPr lang="it-IT" sz="2400" b="1" dirty="0">
              <a:solidFill>
                <a:srgbClr val="00FFFF"/>
              </a:solidFill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720196-9B97-67FC-511C-ACC0D79486A2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PREVENZIONE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612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78146A5-A011-5D55-FA1D-2C31F1BAA2FA}"/>
              </a:ext>
            </a:extLst>
          </p:cNvPr>
          <p:cNvSpPr/>
          <p:nvPr/>
        </p:nvSpPr>
        <p:spPr>
          <a:xfrm>
            <a:off x="4379064" y="0"/>
            <a:ext cx="3332375" cy="19801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91056" y="496833"/>
            <a:ext cx="7729728" cy="11887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Petersen defect closure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4" name="Phase 6.2 - Petersen defect clos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566" y="1685553"/>
            <a:ext cx="9071468" cy="5102375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E8298F-96E5-120F-3F3B-4F609410C0AC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PREVENZIONE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33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EAD8-9697-9E4C-6582-FE1E425EA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47F0686-9949-223E-3D0C-D1B3423B58CE}"/>
              </a:ext>
            </a:extLst>
          </p:cNvPr>
          <p:cNvSpPr txBox="1"/>
          <p:nvPr/>
        </p:nvSpPr>
        <p:spPr>
          <a:xfrm>
            <a:off x="131004" y="70072"/>
            <a:ext cx="8980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DIAGNOSI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B28D40-9155-26A7-454F-E21DB87A37AF}"/>
              </a:ext>
            </a:extLst>
          </p:cNvPr>
          <p:cNvSpPr txBox="1"/>
          <p:nvPr/>
        </p:nvSpPr>
        <p:spPr>
          <a:xfrm>
            <a:off x="131004" y="1812524"/>
            <a:ext cx="3942736" cy="1384995"/>
          </a:xfrm>
          <a:prstGeom prst="rect">
            <a:avLst/>
          </a:prstGeom>
          <a:noFill/>
          <a:ln w="28575">
            <a:solidFill>
              <a:srgbClr val="F3703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002060"/>
                </a:solidFill>
              </a:rPr>
              <a:t>Acute/C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hronic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abdominal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pain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rate after GBP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33.8-54.4%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10D78AE0-5372-CC72-F573-DE5557A3C041}"/>
              </a:ext>
            </a:extLst>
          </p:cNvPr>
          <p:cNvSpPr/>
          <p:nvPr/>
        </p:nvSpPr>
        <p:spPr>
          <a:xfrm>
            <a:off x="4320124" y="2660655"/>
            <a:ext cx="2564288" cy="104644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Suspect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IH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A1753C3-1FCD-9EA2-BD19-D6E37BBCB701}"/>
              </a:ext>
            </a:extLst>
          </p:cNvPr>
          <p:cNvSpPr/>
          <p:nvPr/>
        </p:nvSpPr>
        <p:spPr>
          <a:xfrm>
            <a:off x="7051040" y="3429000"/>
            <a:ext cx="5009956" cy="2482346"/>
          </a:xfrm>
          <a:prstGeom prst="ellipse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GOLD STANDARD: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DIAGNOSTIC LAPAROSCOPY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226B9AE7-ED10-E866-852F-56A681AF3400}"/>
              </a:ext>
            </a:extLst>
          </p:cNvPr>
          <p:cNvSpPr/>
          <p:nvPr/>
        </p:nvSpPr>
        <p:spPr>
          <a:xfrm>
            <a:off x="7051040" y="975360"/>
            <a:ext cx="4821083" cy="224863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CT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scan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Low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sensibility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High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+mn-ea"/>
                <a:cs typeface="+mn-cs"/>
              </a:rPr>
              <a:t>specificity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727EB21-5538-D341-BFF1-7363FE5BF56F}"/>
              </a:ext>
            </a:extLst>
          </p:cNvPr>
          <p:cNvSpPr txBox="1"/>
          <p:nvPr/>
        </p:nvSpPr>
        <p:spPr>
          <a:xfrm>
            <a:off x="131004" y="3327435"/>
            <a:ext cx="3942736" cy="523220"/>
          </a:xfrm>
          <a:prstGeom prst="rect">
            <a:avLst/>
          </a:prstGeom>
          <a:noFill/>
          <a:ln w="28575">
            <a:solidFill>
              <a:srgbClr val="F3703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err="1">
                <a:solidFill>
                  <a:srgbClr val="002060"/>
                </a:solidFill>
              </a:rPr>
              <a:t>Occlusion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B8D176-E738-02B5-3F1C-0F0FA016EE44}"/>
              </a:ext>
            </a:extLst>
          </p:cNvPr>
          <p:cNvSpPr txBox="1"/>
          <p:nvPr/>
        </p:nvSpPr>
        <p:spPr>
          <a:xfrm>
            <a:off x="131004" y="4019933"/>
            <a:ext cx="3942736" cy="523220"/>
          </a:xfrm>
          <a:prstGeom prst="rect">
            <a:avLst/>
          </a:prstGeom>
          <a:noFill/>
          <a:ln w="28575">
            <a:solidFill>
              <a:srgbClr val="F3703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>
                <a:solidFill>
                  <a:srgbClr val="002060"/>
                </a:solidFill>
              </a:rPr>
              <a:t>Back Pain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9C1020F-EB26-36C4-0757-AAE4569E8260}"/>
              </a:ext>
            </a:extLst>
          </p:cNvPr>
          <p:cNvSpPr txBox="1"/>
          <p:nvPr/>
        </p:nvSpPr>
        <p:spPr>
          <a:xfrm>
            <a:off x="131004" y="4677644"/>
            <a:ext cx="3942736" cy="523220"/>
          </a:xfrm>
          <a:prstGeom prst="rect">
            <a:avLst/>
          </a:prstGeom>
          <a:noFill/>
          <a:ln w="28575">
            <a:solidFill>
              <a:srgbClr val="F3703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err="1">
                <a:solidFill>
                  <a:srgbClr val="002060"/>
                </a:solidFill>
              </a:rPr>
              <a:t>Diarrhoea</a:t>
            </a:r>
            <a:r>
              <a:rPr lang="it-IT" sz="2800" b="1" dirty="0">
                <a:solidFill>
                  <a:srgbClr val="002060"/>
                </a:solidFill>
              </a:rPr>
              <a:t>/</a:t>
            </a:r>
            <a:r>
              <a:rPr lang="it-IT" sz="2800" b="1" dirty="0" err="1">
                <a:solidFill>
                  <a:srgbClr val="002060"/>
                </a:solidFill>
              </a:rPr>
              <a:t>constipation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96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C3359D05-2874-8997-296E-523EC4778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2" y="190919"/>
            <a:ext cx="7408870" cy="1240633"/>
          </a:xfr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83375CF-2B42-4D81-AFEF-0A4CCEEEDF47}"/>
              </a:ext>
            </a:extLst>
          </p:cNvPr>
          <p:cNvSpPr/>
          <p:nvPr/>
        </p:nvSpPr>
        <p:spPr>
          <a:xfrm>
            <a:off x="8239433" y="165528"/>
            <a:ext cx="3018503" cy="124063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EHV20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:10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signs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at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CT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scan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to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improve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sensitivity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and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specificity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6A9D8457-DF8D-9712-C80E-3D8FF19D9F42}"/>
              </a:ext>
            </a:extLst>
          </p:cNvPr>
          <p:cNvGraphicFramePr>
            <a:graphicFrameLocks noGrp="1"/>
          </p:cNvGraphicFramePr>
          <p:nvPr/>
        </p:nvGraphicFramePr>
        <p:xfrm>
          <a:off x="526847" y="1776525"/>
          <a:ext cx="10593438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798">
                  <a:extLst>
                    <a:ext uri="{9D8B030D-6E8A-4147-A177-3AD203B41FA5}">
                      <a16:colId xmlns:a16="http://schemas.microsoft.com/office/drawing/2014/main" val="4239316095"/>
                    </a:ext>
                  </a:extLst>
                </a:gridCol>
                <a:gridCol w="7875640">
                  <a:extLst>
                    <a:ext uri="{9D8B030D-6E8A-4147-A177-3AD203B41FA5}">
                      <a16:colId xmlns:a16="http://schemas.microsoft.com/office/drawing/2014/main" val="38218475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288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SWIRL 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Swirled appearance of mesenteric fat or vessels at the root of the mesentery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49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SMALL BOWEL OBSTRUCTION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Dilated small-bowel loops with air-fluid levels 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48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CLUSTERED LOOPS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Clustered loops of small bowel, mostly in the left upper abdomen in case of Petersen herniation, but also possible in other abdominal quadrants in mesenteric herniation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58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MUSHROOM 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Mushroom shape of the herniated mesenteric root with protrusion of bowel between SMA and its branches</a:t>
                      </a:r>
                      <a:endParaRPr lang="it-IT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41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HURRICANE EYE 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Tubular/round shape of distal mesenteric fat surrounded by bowel loops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1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SMALL BOWEL BEHIND SMA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bowel other than duodenum passing posterior to the SMA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354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500" dirty="0"/>
                        <a:t>RIGHT-SIDED ANASTOMOSIS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Right-sided location of the distal jejunal anastomosis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80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ENLARGED NODES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Presence of enlarged mesenteric nodes as a secondary sign of lymphatic obstruction from mesenteric torsion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02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VENOUS CONGESTION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Tapering of mesenteric veins with subsequent engorgement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7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MESENTERIC OEDEMA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7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Haziness of the mesenteric fat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245833"/>
                  </a:ext>
                </a:extLst>
              </a:tr>
            </a:tbl>
          </a:graphicData>
        </a:graphic>
      </p:graphicFrame>
      <p:sp>
        <p:nvSpPr>
          <p:cNvPr id="15" name="Ovale 14">
            <a:extLst>
              <a:ext uri="{FF2B5EF4-FFF2-40B4-BE49-F238E27FC236}">
                <a16:creationId xmlns:a16="http://schemas.microsoft.com/office/drawing/2014/main" id="{F0D31A07-FB70-50A2-C753-54DCC3EAAAB3}"/>
              </a:ext>
            </a:extLst>
          </p:cNvPr>
          <p:cNvSpPr/>
          <p:nvPr/>
        </p:nvSpPr>
        <p:spPr>
          <a:xfrm>
            <a:off x="220962" y="2045110"/>
            <a:ext cx="11002297" cy="540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3BF367-1E6F-8A81-7E2E-6E200FA8E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6479" y="5892439"/>
            <a:ext cx="8590935" cy="87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SWIRL SIGN: </a:t>
            </a:r>
            <a:r>
              <a:rPr lang="it-IT" sz="2400" b="1" dirty="0" err="1">
                <a:solidFill>
                  <a:srgbClr val="FF0000"/>
                </a:solidFill>
              </a:rPr>
              <a:t>highest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sensitivity</a:t>
            </a:r>
            <a:r>
              <a:rPr lang="it-IT" sz="2400" b="1" dirty="0">
                <a:solidFill>
                  <a:srgbClr val="FF0000"/>
                </a:solidFill>
              </a:rPr>
              <a:t> (61-100%)</a:t>
            </a:r>
            <a:r>
              <a:rPr lang="it-IT" sz="2400" dirty="0"/>
              <a:t>; 66.7% in OPERATE Study by </a:t>
            </a:r>
            <a:r>
              <a:rPr lang="it-IT" sz="2400" dirty="0" err="1"/>
              <a:t>Marjolein</a:t>
            </a:r>
            <a:r>
              <a:rPr lang="it-IT" sz="2400" dirty="0"/>
              <a:t> R.A. et al (1); 71.4-77.1% in </a:t>
            </a:r>
            <a:r>
              <a:rPr lang="it-IT" sz="2400" dirty="0" err="1"/>
              <a:t>Ederveen</a:t>
            </a:r>
            <a:r>
              <a:rPr lang="it-IT" sz="2400" dirty="0"/>
              <a:t> et al (2)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DE275D-BA65-7148-6CB3-005004011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92" y="914400"/>
            <a:ext cx="5033099" cy="36832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8E449B-FA3F-41A2-C53A-BBC626B3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2" y="203741"/>
            <a:ext cx="5866338" cy="4906924"/>
          </a:xfrm>
          <a:prstGeom prst="rect">
            <a:avLst/>
          </a:prstGeom>
        </p:spPr>
      </p:pic>
      <p:pic>
        <p:nvPicPr>
          <p:cNvPr id="9" name="Elemento grafico 8" descr="Badge 1 con riempimento a tinta unita">
            <a:extLst>
              <a:ext uri="{FF2B5EF4-FFF2-40B4-BE49-F238E27FC236}">
                <a16:creationId xmlns:a16="http://schemas.microsoft.com/office/drawing/2014/main" id="{E3575DD0-510C-BBF8-DDDB-D43BFECD5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459" y="0"/>
            <a:ext cx="914400" cy="914400"/>
          </a:xfrm>
          <a:prstGeom prst="rect">
            <a:avLst/>
          </a:prstGeom>
        </p:spPr>
      </p:pic>
      <p:pic>
        <p:nvPicPr>
          <p:cNvPr id="11" name="Elemento grafico 10" descr="Badge con riempimento a tinta unita">
            <a:extLst>
              <a:ext uri="{FF2B5EF4-FFF2-40B4-BE49-F238E27FC236}">
                <a16:creationId xmlns:a16="http://schemas.microsoft.com/office/drawing/2014/main" id="{F78F5775-AD26-83D6-4BB3-576C1DE5B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3121" y="7153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B4BF1-B5A8-6630-674A-27E8EE3D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690358-234C-1F71-A196-42B49C8857ED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TRATTAMENTO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221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F25174-4BE6-F836-4E29-3B8344535F42}"/>
              </a:ext>
            </a:extLst>
          </p:cNvPr>
          <p:cNvSpPr txBox="1"/>
          <p:nvPr/>
        </p:nvSpPr>
        <p:spPr>
          <a:xfrm>
            <a:off x="665923" y="288477"/>
            <a:ext cx="8980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 Sommario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6ACC57-DA48-94CB-5A21-46C129423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08" y="847311"/>
            <a:ext cx="7033592" cy="527519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4E44AD-62E9-65B8-348F-DDE51B7ED814}"/>
              </a:ext>
            </a:extLst>
          </p:cNvPr>
          <p:cNvSpPr txBox="1"/>
          <p:nvPr/>
        </p:nvSpPr>
        <p:spPr>
          <a:xfrm>
            <a:off x="1024051" y="1365695"/>
            <a:ext cx="3156057" cy="4442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Di che si tratta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Fattori di rischio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Prevenzione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Diagnosi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Trattamento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3200" b="1" dirty="0">
                <a:solidFill>
                  <a:schemeClr val="bg2">
                    <a:lumMod val="25000"/>
                  </a:schemeClr>
                </a:solidFill>
                <a:latin typeface="Abadi Extra Light" panose="020F0502020204030204" pitchFamily="34" charset="0"/>
              </a:rPr>
              <a:t> OAGB</a:t>
            </a: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233818E-0089-D327-907C-30637BC2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0" t="12205" r="33919" b="54475"/>
          <a:stretch/>
        </p:blipFill>
        <p:spPr>
          <a:xfrm>
            <a:off x="1" y="1146401"/>
            <a:ext cx="12192000" cy="315345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39A0C8-A557-4D65-5EC1-234632A7B7CB}"/>
              </a:ext>
            </a:extLst>
          </p:cNvPr>
          <p:cNvSpPr txBox="1"/>
          <p:nvPr/>
        </p:nvSpPr>
        <p:spPr>
          <a:xfrm>
            <a:off x="318053" y="69183"/>
            <a:ext cx="8980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 CHE SI TRATTA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82E2FFBE-7DA6-A20E-3AAF-A3B8EC70E402}"/>
              </a:ext>
            </a:extLst>
          </p:cNvPr>
          <p:cNvSpPr/>
          <p:nvPr/>
        </p:nvSpPr>
        <p:spPr>
          <a:xfrm>
            <a:off x="4422913" y="3548271"/>
            <a:ext cx="3747052" cy="1719474"/>
          </a:xfrm>
          <a:prstGeom prst="downArrowCallout">
            <a:avLst>
              <a:gd name="adj1" fmla="val 19261"/>
              <a:gd name="adj2" fmla="val 25000"/>
              <a:gd name="adj3" fmla="val 25000"/>
              <a:gd name="adj4" fmla="val 25671"/>
            </a:avLst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C7E15D-5C51-AFF7-E43D-BD90CD0ED998}"/>
              </a:ext>
            </a:extLst>
          </p:cNvPr>
          <p:cNvSpPr txBox="1"/>
          <p:nvPr/>
        </p:nvSpPr>
        <p:spPr>
          <a:xfrm>
            <a:off x="1010856" y="5377074"/>
            <a:ext cx="1057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RISK OF INTERNAL HERNIA NEVER ENDS</a:t>
            </a:r>
            <a:endParaRPr lang="it-IT" sz="3600" b="1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773F5A-C013-BEED-38E6-C7AC9427F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" y="2062127"/>
            <a:ext cx="2989789" cy="3434217"/>
          </a:xfrm>
          <a:prstGeom prst="rect">
            <a:avLst/>
          </a:prstGeom>
        </p:spPr>
      </p:pic>
      <p:pic>
        <p:nvPicPr>
          <p:cNvPr id="1026" name="Picture 2" descr="Design realistico bomba a orologeria rossa | Vettore Gratis">
            <a:extLst>
              <a:ext uri="{FF2B5EF4-FFF2-40B4-BE49-F238E27FC236}">
                <a16:creationId xmlns:a16="http://schemas.microsoft.com/office/drawing/2014/main" id="{B5451776-EE77-5B8A-007B-194C042FC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54" b="60863" l="10863" r="89776">
                        <a14:foregroundMark x1="61182" y1="20288" x2="61182" y2="20288"/>
                        <a14:foregroundMark x1="62141" y1="20447" x2="62141" y2="20447"/>
                        <a14:foregroundMark x1="64058" y1="21246" x2="64058" y2="21246"/>
                        <a14:foregroundMark x1="64537" y1="24121" x2="64537" y2="24121"/>
                        <a14:foregroundMark x1="55751" y1="17093" x2="55751" y2="17093"/>
                        <a14:foregroundMark x1="55751" y1="16613" x2="55751" y2="16613"/>
                        <a14:foregroundMark x1="20447" y1="20927" x2="20447" y2="20927"/>
                        <a14:foregroundMark x1="20447" y1="20927" x2="20447" y2="20927"/>
                        <a14:foregroundMark x1="20447" y1="20927" x2="20447" y2="20927"/>
                        <a14:foregroundMark x1="25719" y1="19649" x2="25719" y2="19649"/>
                        <a14:foregroundMark x1="25719" y1="19649" x2="25719" y2="19649"/>
                        <a14:foregroundMark x1="29233" y1="20128" x2="29233" y2="20128"/>
                        <a14:foregroundMark x1="40735" y1="18690" x2="40735" y2="18690"/>
                        <a14:foregroundMark x1="48243" y1="16613" x2="48243" y2="16613"/>
                        <a14:foregroundMark x1="11502" y1="28754" x2="11502" y2="28754"/>
                        <a14:foregroundMark x1="11502" y1="28754" x2="11502" y2="28754"/>
                        <a14:foregroundMark x1="11502" y1="28754" x2="11502" y2="28754"/>
                        <a14:foregroundMark x1="11502" y1="28754" x2="11502" y2="28754"/>
                        <a14:foregroundMark x1="12620" y1="26198" x2="12620" y2="26198"/>
                        <a14:foregroundMark x1="12620" y1="26198" x2="12620" y2="26198"/>
                        <a14:foregroundMark x1="13578" y1="34824" x2="13578" y2="34824"/>
                        <a14:foregroundMark x1="11022" y1="33227" x2="11022" y2="33227"/>
                        <a14:foregroundMark x1="13259" y1="59744" x2="13259" y2="59744"/>
                        <a14:foregroundMark x1="13578" y1="57987" x2="13578" y2="57987"/>
                        <a14:foregroundMark x1="14058" y1="56230" x2="14058" y2="56230"/>
                        <a14:foregroundMark x1="89776" y1="48562" x2="89776" y2="48562"/>
                        <a14:foregroundMark x1="89776" y1="48562" x2="89776" y2="48562"/>
                        <a14:foregroundMark x1="89617" y1="43930" x2="89617" y2="43930"/>
                        <a14:foregroundMark x1="87859" y1="55431" x2="87859" y2="55431"/>
                        <a14:foregroundMark x1="13259" y1="51917" x2="13259" y2="51917"/>
                        <a14:foregroundMark x1="13898" y1="60703" x2="13898" y2="60703"/>
                        <a14:foregroundMark x1="57029" y1="41054" x2="57029" y2="41054"/>
                        <a14:foregroundMark x1="57827" y1="41853" x2="57827" y2="41853"/>
                        <a14:foregroundMark x1="57827" y1="41853" x2="57827" y2="41853"/>
                        <a14:foregroundMark x1="57827" y1="41853" x2="57827" y2="41853"/>
                        <a14:foregroundMark x1="57827" y1="41853" x2="57827" y2="41853"/>
                        <a14:foregroundMark x1="53035" y1="40575" x2="53035" y2="40575"/>
                        <a14:foregroundMark x1="53035" y1="40575" x2="53035" y2="40575"/>
                        <a14:foregroundMark x1="44728" y1="38978" x2="44728" y2="38978"/>
                        <a14:foregroundMark x1="44728" y1="38978" x2="44728" y2="38978"/>
                        <a14:foregroundMark x1="45527" y1="38019" x2="45527" y2="38019"/>
                        <a14:foregroundMark x1="45527" y1="38019" x2="45527" y2="38019"/>
                        <a14:foregroundMark x1="40735" y1="37540" x2="40735" y2="37540"/>
                        <a14:foregroundMark x1="40735" y1="37540" x2="40735" y2="37540"/>
                        <a14:foregroundMark x1="40735" y1="37540" x2="40735" y2="37540"/>
                        <a14:foregroundMark x1="41214" y1="36901" x2="41214" y2="36901"/>
                        <a14:foregroundMark x1="47284" y1="40096" x2="47284" y2="40096"/>
                        <a14:foregroundMark x1="48243" y1="38978" x2="48243" y2="38978"/>
                        <a14:foregroundMark x1="61661" y1="40895" x2="61661" y2="40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5" t="13449" r="7717" b="33664"/>
          <a:stretch/>
        </p:blipFill>
        <p:spPr bwMode="auto">
          <a:xfrm rot="19028813">
            <a:off x="247032" y="3514445"/>
            <a:ext cx="1675137" cy="10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Carattere, schermata, algebra&#10;&#10;Il contenuto generato dall'IA potrebbe non essere corretto.">
            <a:extLst>
              <a:ext uri="{FF2B5EF4-FFF2-40B4-BE49-F238E27FC236}">
                <a16:creationId xmlns:a16="http://schemas.microsoft.com/office/drawing/2014/main" id="{E9BBCFF5-E8FF-0B10-F309-FECD7EF43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37"/>
          <a:stretch/>
        </p:blipFill>
        <p:spPr>
          <a:xfrm>
            <a:off x="4309714" y="587061"/>
            <a:ext cx="6575144" cy="1077218"/>
          </a:xfrm>
          <a:prstGeom prst="rect">
            <a:avLst/>
          </a:prstGeom>
        </p:spPr>
      </p:pic>
      <p:pic>
        <p:nvPicPr>
          <p:cNvPr id="3" name="Immagine 2" descr="Immagine che contiene test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5930CF36-4CBD-C557-B81C-14479B1C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75" y="1592825"/>
            <a:ext cx="8732626" cy="44979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EF36BE-FCEE-10F0-F995-ED5CFE9F7C38}"/>
              </a:ext>
            </a:extLst>
          </p:cNvPr>
          <p:cNvSpPr txBox="1"/>
          <p:nvPr/>
        </p:nvSpPr>
        <p:spPr>
          <a:xfrm>
            <a:off x="131004" y="1639933"/>
            <a:ext cx="3456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bg2">
                    <a:lumMod val="25000"/>
                  </a:schemeClr>
                </a:solidFill>
              </a:rPr>
              <a:t>Multicenter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 study 46918 </a:t>
            </a:r>
            <a:r>
              <a:rPr lang="it-IT" sz="2000" b="1" dirty="0" err="1">
                <a:solidFill>
                  <a:schemeClr val="bg2">
                    <a:lumMod val="25000"/>
                  </a:schemeClr>
                </a:solidFill>
              </a:rPr>
              <a:t>pt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 LRYGB </a:t>
            </a:r>
            <a:r>
              <a:rPr lang="it-IT" sz="2000" b="1" dirty="0" err="1">
                <a:solidFill>
                  <a:schemeClr val="bg2">
                    <a:lumMod val="25000"/>
                  </a:schemeClr>
                </a:solidFill>
              </a:rPr>
              <a:t>between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 2005 and 2015 long </a:t>
            </a:r>
            <a:r>
              <a:rPr lang="it-IT" sz="2000" b="1" dirty="0" err="1">
                <a:solidFill>
                  <a:schemeClr val="bg2">
                    <a:lumMod val="25000"/>
                  </a:schemeClr>
                </a:solidFill>
              </a:rPr>
              <a:t>term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 F.U. (13y)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06E09B-A34B-4D8A-270D-6955F9EAEE64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 CHE SI TRATTA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7874D98-B2C8-B793-C8F1-BE43A7E76B40}"/>
              </a:ext>
            </a:extLst>
          </p:cNvPr>
          <p:cNvSpPr/>
          <p:nvPr/>
        </p:nvSpPr>
        <p:spPr>
          <a:xfrm>
            <a:off x="468685" y="2702704"/>
            <a:ext cx="2653009" cy="936172"/>
          </a:xfrm>
          <a:prstGeom prst="ellipse">
            <a:avLst/>
          </a:prstGeom>
          <a:solidFill>
            <a:srgbClr val="FFCC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Internal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Hernia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 6.29%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38BD8A5-CC91-B694-77B8-71E68BFF126C}"/>
              </a:ext>
            </a:extLst>
          </p:cNvPr>
          <p:cNvSpPr/>
          <p:nvPr/>
        </p:nvSpPr>
        <p:spPr>
          <a:xfrm>
            <a:off x="131004" y="3579764"/>
            <a:ext cx="3208113" cy="1077217"/>
          </a:xfrm>
          <a:prstGeom prst="ellipse">
            <a:avLst/>
          </a:prstGeom>
          <a:solidFill>
            <a:srgbClr val="FFCC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27%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Reoperation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sz="2000" b="1" dirty="0" err="1">
                <a:solidFill>
                  <a:schemeClr val="accent1">
                    <a:lumMod val="75000"/>
                  </a:schemeClr>
                </a:solidFill>
              </a:rPr>
              <a:t>different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</a:rPr>
              <a:t> hospital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B8A1D9B-1DD7-7DB5-1F28-67B7DD89A19C}"/>
              </a:ext>
            </a:extLst>
          </p:cNvPr>
          <p:cNvSpPr/>
          <p:nvPr/>
        </p:nvSpPr>
        <p:spPr>
          <a:xfrm>
            <a:off x="29435" y="4614836"/>
            <a:ext cx="3309682" cy="1402506"/>
          </a:xfrm>
          <a:prstGeom prst="ellipse">
            <a:avLst/>
          </a:prstGeom>
          <a:solidFill>
            <a:srgbClr val="FFCC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LRYGB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earlier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performed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(2005)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had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higher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IH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incidence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(7.28% vs 3.58%)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E7510945-73D9-D18F-3AB0-222117DC22EC}"/>
              </a:ext>
            </a:extLst>
          </p:cNvPr>
          <p:cNvSpPr/>
          <p:nvPr/>
        </p:nvSpPr>
        <p:spPr>
          <a:xfrm flipH="1">
            <a:off x="3150366" y="4579068"/>
            <a:ext cx="2572515" cy="1566753"/>
          </a:xfrm>
          <a:prstGeom prst="rightArrow">
            <a:avLst>
              <a:gd name="adj1" fmla="val 59500"/>
              <a:gd name="adj2" fmla="val 289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From 2010: </a:t>
            </a:r>
            <a:r>
              <a:rPr lang="it-IT" dirty="0" err="1"/>
              <a:t>mesenteric</a:t>
            </a:r>
            <a:r>
              <a:rPr lang="it-IT" dirty="0"/>
              <a:t> </a:t>
            </a:r>
            <a:r>
              <a:rPr lang="it-IT" dirty="0" err="1"/>
              <a:t>defects</a:t>
            </a:r>
            <a:r>
              <a:rPr lang="it-IT" dirty="0"/>
              <a:t> </a:t>
            </a:r>
            <a:r>
              <a:rPr lang="it-IT" dirty="0" err="1"/>
              <a:t>closure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2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4" b="17128"/>
          <a:stretch/>
        </p:blipFill>
        <p:spPr>
          <a:xfrm>
            <a:off x="2505159" y="3914475"/>
            <a:ext cx="7251180" cy="2223437"/>
          </a:xfrm>
          <a:prstGeom prst="rect">
            <a:avLst/>
          </a:prstGeom>
        </p:spPr>
      </p:pic>
      <p:pic>
        <p:nvPicPr>
          <p:cNvPr id="21" name="Picture 5" descr="Hi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63" y="1781677"/>
            <a:ext cx="22510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7445078" y="3804066"/>
            <a:ext cx="1806431" cy="710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381378" y="3823170"/>
            <a:ext cx="200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b="1" dirty="0" err="1">
                <a:solidFill>
                  <a:prstClr val="white"/>
                </a:solidFill>
                <a:latin typeface="Tahoma" panose="020B0604030504040204" pitchFamily="34" charset="0"/>
              </a:rPr>
              <a:t>Antecolica</a:t>
            </a:r>
            <a:r>
              <a:rPr lang="it-IT" altLang="it-IT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it-IT" altLang="it-IT" b="1" dirty="0" err="1">
                <a:solidFill>
                  <a:prstClr val="white"/>
                </a:solidFill>
                <a:latin typeface="Tahoma" panose="020B0604030504040204" pitchFamily="34" charset="0"/>
              </a:rPr>
              <a:t>antegastrica</a:t>
            </a:r>
            <a:endParaRPr lang="it-IT" altLang="it-IT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29" name="Picture 6" descr="Gag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31" y="1594130"/>
            <a:ext cx="22415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uppo 30"/>
          <p:cNvGrpSpPr/>
          <p:nvPr/>
        </p:nvGrpSpPr>
        <p:grpSpPr>
          <a:xfrm>
            <a:off x="2705754" y="3554237"/>
            <a:ext cx="2269104" cy="819828"/>
            <a:chOff x="-2587696" y="4958160"/>
            <a:chExt cx="2987675" cy="968348"/>
          </a:xfrm>
        </p:grpSpPr>
        <p:sp>
          <p:nvSpPr>
            <p:cNvPr id="32" name="Rettangolo 31"/>
            <p:cNvSpPr/>
            <p:nvPr/>
          </p:nvSpPr>
          <p:spPr>
            <a:xfrm>
              <a:off x="-2451496" y="4958160"/>
              <a:ext cx="2607249" cy="9683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-2587696" y="5090026"/>
              <a:ext cx="2987675" cy="76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altLang="it-IT" b="1" dirty="0" err="1">
                  <a:solidFill>
                    <a:prstClr val="white"/>
                  </a:solidFill>
                  <a:latin typeface="Tahoma" panose="020B0604030504040204" pitchFamily="34" charset="0"/>
                </a:rPr>
                <a:t>Transmesocolica</a:t>
              </a:r>
              <a:r>
                <a:rPr lang="it-IT" altLang="it-IT" b="1" dirty="0">
                  <a:solidFill>
                    <a:prstClr val="white"/>
                  </a:solidFill>
                  <a:latin typeface="Tahoma" panose="020B0604030504040204" pitchFamily="34" charset="0"/>
                </a:rPr>
                <a:t> </a:t>
              </a:r>
              <a:r>
                <a:rPr lang="it-IT" altLang="it-IT" b="1" dirty="0" err="1">
                  <a:solidFill>
                    <a:prstClr val="white"/>
                  </a:solidFill>
                  <a:latin typeface="Tahoma" panose="020B0604030504040204" pitchFamily="34" charset="0"/>
                </a:rPr>
                <a:t>antegastrica</a:t>
              </a:r>
              <a:endParaRPr lang="it-IT" altLang="it-IT" b="1" dirty="0">
                <a:solidFill>
                  <a:prstClr val="white"/>
                </a:solidFill>
                <a:latin typeface="Tahoma" panose="020B0604030504040204" pitchFamily="34" charset="0"/>
              </a:endParaRPr>
            </a:p>
          </p:txBody>
        </p:sp>
      </p:grpSp>
      <p:pic>
        <p:nvPicPr>
          <p:cNvPr id="34" name="Immagin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9" y="4159417"/>
            <a:ext cx="1485900" cy="1733550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 t="3926" r="27319"/>
          <a:stretch/>
        </p:blipFill>
        <p:spPr>
          <a:xfrm>
            <a:off x="3467031" y="4560806"/>
            <a:ext cx="1139802" cy="1277344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6"/>
          <a:stretch/>
        </p:blipFill>
        <p:spPr>
          <a:xfrm>
            <a:off x="7901337" y="4599324"/>
            <a:ext cx="1002352" cy="123882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E3CF7F1-1AAA-CC2E-C2F5-6C60AC1E6369}"/>
              </a:ext>
            </a:extLst>
          </p:cNvPr>
          <p:cNvSpPr txBox="1"/>
          <p:nvPr/>
        </p:nvSpPr>
        <p:spPr>
          <a:xfrm>
            <a:off x="148945" y="150649"/>
            <a:ext cx="802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-3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Anni 2000 – </a:t>
            </a:r>
          </a:p>
          <a:p>
            <a:r>
              <a:rPr lang="it-IT" sz="2800" b="1" spc="-3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QUALE RICOSTRUZIONE?</a:t>
            </a:r>
            <a:endParaRPr lang="it-IT" sz="105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7" descr="wittgrove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58" y="823159"/>
            <a:ext cx="22669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tangolo 26"/>
          <p:cNvSpPr/>
          <p:nvPr/>
        </p:nvSpPr>
        <p:spPr>
          <a:xfrm>
            <a:off x="5081548" y="3136950"/>
            <a:ext cx="2041564" cy="776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4987007" y="3151952"/>
            <a:ext cx="226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b="1" dirty="0" err="1">
                <a:solidFill>
                  <a:prstClr val="white"/>
                </a:solidFill>
                <a:latin typeface="Tahoma" panose="020B0604030504040204" pitchFamily="34" charset="0"/>
              </a:rPr>
              <a:t>Transmesocolica</a:t>
            </a:r>
            <a:r>
              <a:rPr lang="it-IT" altLang="it-IT" b="1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it-IT" altLang="it-IT" b="1" dirty="0" err="1">
                <a:solidFill>
                  <a:prstClr val="white"/>
                </a:solidFill>
                <a:latin typeface="Tahoma" panose="020B0604030504040204" pitchFamily="34" charset="0"/>
              </a:rPr>
              <a:t>retrogastrica</a:t>
            </a:r>
            <a:endParaRPr lang="it-IT" altLang="it-IT" b="1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4763912" y="5164147"/>
            <a:ext cx="2733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3200" b="1" dirty="0">
                <a:solidFill>
                  <a:srgbClr val="FF0000"/>
                </a:solidFill>
                <a:latin typeface="Tahoma" panose="020B0604030504040204" pitchFamily="34" charset="0"/>
              </a:rPr>
              <a:t>WITTGROVE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3332876" y="5422908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HIGA</a:t>
            </a: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7520510" y="5408594"/>
            <a:ext cx="19272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rPr>
              <a:t>GAGNER</a:t>
            </a:r>
          </a:p>
        </p:txBody>
      </p:sp>
    </p:spTree>
    <p:extLst>
      <p:ext uri="{BB962C8B-B14F-4D97-AF65-F5344CB8AC3E}">
        <p14:creationId xmlns:p14="http://schemas.microsoft.com/office/powerpoint/2010/main" val="2542784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>
            <a:extLst>
              <a:ext uri="{FF2B5EF4-FFF2-40B4-BE49-F238E27FC236}">
                <a16:creationId xmlns:a16="http://schemas.microsoft.com/office/drawing/2014/main" id="{66733383-10EF-745E-1938-052F8EB4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191251" y="1557339"/>
            <a:ext cx="4500563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5" name="Picture 3">
            <a:extLst>
              <a:ext uri="{FF2B5EF4-FFF2-40B4-BE49-F238E27FC236}">
                <a16:creationId xmlns:a16="http://schemas.microsoft.com/office/drawing/2014/main" id="{6B487657-F174-A9AA-9021-82FD479F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557339"/>
            <a:ext cx="4668838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3717" name="Text Box 5">
            <a:extLst>
              <a:ext uri="{FF2B5EF4-FFF2-40B4-BE49-F238E27FC236}">
                <a16:creationId xmlns:a16="http://schemas.microsoft.com/office/drawing/2014/main" id="{9F4F423D-DB4F-6AE6-3483-DC9140E6D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4" y="1614488"/>
            <a:ext cx="8969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67%</a:t>
            </a:r>
          </a:p>
        </p:txBody>
      </p:sp>
      <p:sp>
        <p:nvSpPr>
          <p:cNvPr id="243718" name="Text Box 6">
            <a:extLst>
              <a:ext uri="{FF2B5EF4-FFF2-40B4-BE49-F238E27FC236}">
                <a16:creationId xmlns:a16="http://schemas.microsoft.com/office/drawing/2014/main" id="{EBCB0B64-A9B5-54DF-A7EA-0C3186EF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825" y="4206876"/>
            <a:ext cx="896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21%</a:t>
            </a:r>
          </a:p>
        </p:txBody>
      </p:sp>
      <p:sp>
        <p:nvSpPr>
          <p:cNvPr id="243719" name="Text Box 7">
            <a:extLst>
              <a:ext uri="{FF2B5EF4-FFF2-40B4-BE49-F238E27FC236}">
                <a16:creationId xmlns:a16="http://schemas.microsoft.com/office/drawing/2014/main" id="{BFB02C27-41CE-CED1-858F-7C4FE960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201" y="2925763"/>
            <a:ext cx="9953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7.5%</a:t>
            </a:r>
          </a:p>
        </p:txBody>
      </p:sp>
      <p:sp>
        <p:nvSpPr>
          <p:cNvPr id="243720" name="Text Box 8">
            <a:extLst>
              <a:ext uri="{FF2B5EF4-FFF2-40B4-BE49-F238E27FC236}">
                <a16:creationId xmlns:a16="http://schemas.microsoft.com/office/drawing/2014/main" id="{F41DFA5C-179C-BA35-84D0-73B388DF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476" y="1485900"/>
            <a:ext cx="1800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4400" b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66 pts</a:t>
            </a:r>
          </a:p>
        </p:txBody>
      </p:sp>
      <p:sp>
        <p:nvSpPr>
          <p:cNvPr id="243721" name="Text Box 9">
            <a:extLst>
              <a:ext uri="{FF2B5EF4-FFF2-40B4-BE49-F238E27FC236}">
                <a16:creationId xmlns:a16="http://schemas.microsoft.com/office/drawing/2014/main" id="{FCDEB378-CB39-4CA8-E486-2C83CAC28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31" y="6094412"/>
            <a:ext cx="56648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HIGA et al </a:t>
            </a:r>
            <a:r>
              <a:rPr lang="it-IT" altLang="it-IT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Obesity</a:t>
            </a:r>
            <a:r>
              <a:rPr lang="it-IT" altLang="it-IT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Surgery 2003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D77393-2F62-0953-04E7-C7AB7D35815C}"/>
              </a:ext>
            </a:extLst>
          </p:cNvPr>
          <p:cNvSpPr txBox="1"/>
          <p:nvPr/>
        </p:nvSpPr>
        <p:spPr>
          <a:xfrm>
            <a:off x="1204725" y="432128"/>
            <a:ext cx="802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pc="-3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R-en-Y TRANSMESOCOLIC </a:t>
            </a:r>
            <a:endParaRPr lang="it-IT" sz="1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136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>
            <a:extLst>
              <a:ext uri="{FF2B5EF4-FFF2-40B4-BE49-F238E27FC236}">
                <a16:creationId xmlns:a16="http://schemas.microsoft.com/office/drawing/2014/main" id="{77FE295D-5634-3732-0ABF-D618B0D58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868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600" b="1">
              <a:solidFill>
                <a:srgbClr val="99CC00"/>
              </a:solidFill>
            </a:endParaRPr>
          </a:p>
        </p:txBody>
      </p:sp>
      <p:sp>
        <p:nvSpPr>
          <p:cNvPr id="301061" name="Text Box 5">
            <a:extLst>
              <a:ext uri="{FF2B5EF4-FFF2-40B4-BE49-F238E27FC236}">
                <a16:creationId xmlns:a16="http://schemas.microsoft.com/office/drawing/2014/main" id="{DABF0D70-3DC7-B4BE-F4F4-2AAD69CC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5626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altLang="it-IT" sz="2400" b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301062" name="Line 6">
            <a:extLst>
              <a:ext uri="{FF2B5EF4-FFF2-40B4-BE49-F238E27FC236}">
                <a16:creationId xmlns:a16="http://schemas.microsoft.com/office/drawing/2014/main" id="{C8D9E41F-8F84-1540-98F4-6A937E3D2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1430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b="1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1074" name="Picture 18">
            <a:extLst>
              <a:ext uri="{FF2B5EF4-FFF2-40B4-BE49-F238E27FC236}">
                <a16:creationId xmlns:a16="http://schemas.microsoft.com/office/drawing/2014/main" id="{9E92199D-EDA3-935F-2C7D-D13EF9E6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0" y="1386681"/>
            <a:ext cx="25908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75" name="Text Box 19">
            <a:extLst>
              <a:ext uri="{FF2B5EF4-FFF2-40B4-BE49-F238E27FC236}">
                <a16:creationId xmlns:a16="http://schemas.microsoft.com/office/drawing/2014/main" id="{BBBC1648-E261-31ED-6376-FE1DA91B6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86" y="1977230"/>
            <a:ext cx="24114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2005</a:t>
            </a:r>
          </a:p>
        </p:txBody>
      </p:sp>
      <p:sp>
        <p:nvSpPr>
          <p:cNvPr id="301076" name="Rectangle 20">
            <a:extLst>
              <a:ext uri="{FF2B5EF4-FFF2-40B4-BE49-F238E27FC236}">
                <a16:creationId xmlns:a16="http://schemas.microsoft.com/office/drawing/2014/main" id="{6E38431C-C828-57E9-CA89-8B901FB12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47" y="2448718"/>
            <a:ext cx="3044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Comeau, M. Gagner</a:t>
            </a:r>
            <a:endParaRPr lang="it-IT" altLang="it-IT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1077" name="Rectangle 21">
            <a:extLst>
              <a:ext uri="{FF2B5EF4-FFF2-40B4-BE49-F238E27FC236}">
                <a16:creationId xmlns:a16="http://schemas.microsoft.com/office/drawing/2014/main" id="{61B1CF4E-ED40-47E7-6E7C-89E1C032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075" y="3920977"/>
            <a:ext cx="2278188" cy="129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6600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3,6%</a:t>
            </a:r>
          </a:p>
        </p:txBody>
      </p:sp>
      <p:sp>
        <p:nvSpPr>
          <p:cNvPr id="301078" name="Text Box 22">
            <a:extLst>
              <a:ext uri="{FF2B5EF4-FFF2-40B4-BE49-F238E27FC236}">
                <a16:creationId xmlns:a16="http://schemas.microsoft.com/office/drawing/2014/main" id="{7597481A-089D-AAC6-3C41-165EE1A01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3075" y="1797319"/>
            <a:ext cx="474636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6600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Ernie Interne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9F3962D-852D-C720-0051-3BBFF5AF4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63" y="89010"/>
            <a:ext cx="3473200" cy="586194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BDB5F5-6CB6-0462-C36A-C2E07A264621}"/>
              </a:ext>
            </a:extLst>
          </p:cNvPr>
          <p:cNvSpPr txBox="1"/>
          <p:nvPr/>
        </p:nvSpPr>
        <p:spPr>
          <a:xfrm>
            <a:off x="514760" y="282023"/>
            <a:ext cx="802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spc="-38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R-en-Y ANTECOLIC </a:t>
            </a:r>
            <a:endParaRPr lang="it-IT" sz="1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692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2A2B5FB0-11EA-BB8A-4C09-61D06DF7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7" y="419574"/>
            <a:ext cx="7080548" cy="1650386"/>
          </a:xfrm>
          <a:prstGeom prst="rect">
            <a:avLst/>
          </a:prstGeom>
        </p:spPr>
      </p:pic>
      <p:sp>
        <p:nvSpPr>
          <p:cNvPr id="6" name="Parallelogramma 5">
            <a:extLst>
              <a:ext uri="{FF2B5EF4-FFF2-40B4-BE49-F238E27FC236}">
                <a16:creationId xmlns:a16="http://schemas.microsoft.com/office/drawing/2014/main" id="{DEFC12BB-7C2F-0D40-BEC3-44F3BC95BAA3}"/>
              </a:ext>
            </a:extLst>
          </p:cNvPr>
          <p:cNvSpPr/>
          <p:nvPr/>
        </p:nvSpPr>
        <p:spPr>
          <a:xfrm>
            <a:off x="6941384" y="-576159"/>
            <a:ext cx="5004619" cy="7616759"/>
          </a:xfrm>
          <a:prstGeom prst="parallelogram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A53C57A-28D2-934B-EA59-7D5A422D434F}"/>
              </a:ext>
            </a:extLst>
          </p:cNvPr>
          <p:cNvSpPr/>
          <p:nvPr/>
        </p:nvSpPr>
        <p:spPr>
          <a:xfrm>
            <a:off x="7815590" y="518205"/>
            <a:ext cx="4130413" cy="127614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2"/>
                </a:solidFill>
              </a:rPr>
              <a:t>45% of </a:t>
            </a:r>
            <a:r>
              <a:rPr lang="it-IT" sz="2000" dirty="0" err="1">
                <a:solidFill>
                  <a:schemeClr val="tx2"/>
                </a:solidFill>
              </a:rPr>
              <a:t>pt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underwent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Mesenteric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Defect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closure</a:t>
            </a:r>
            <a:r>
              <a:rPr lang="it-IT" sz="2000" dirty="0">
                <a:solidFill>
                  <a:schemeClr val="tx2"/>
                </a:solidFill>
              </a:rPr>
              <a:t> in </a:t>
            </a:r>
            <a:r>
              <a:rPr lang="it-IT" sz="2000" dirty="0" err="1">
                <a:solidFill>
                  <a:schemeClr val="tx2"/>
                </a:solidFill>
              </a:rPr>
              <a:t>both</a:t>
            </a:r>
            <a:r>
              <a:rPr lang="it-IT" sz="2000" dirty="0">
                <a:solidFill>
                  <a:schemeClr val="tx2"/>
                </a:solidFill>
              </a:rPr>
              <a:t> groups</a:t>
            </a:r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D1C33EDC-DFF5-8299-9725-13DDFA6BA75B}"/>
              </a:ext>
            </a:extLst>
          </p:cNvPr>
          <p:cNvGraphicFramePr>
            <a:graphicFrameLocks noGrp="1"/>
          </p:cNvGraphicFramePr>
          <p:nvPr/>
        </p:nvGraphicFramePr>
        <p:xfrm>
          <a:off x="625987" y="2608064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533639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2317827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41052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2"/>
                          </a:solidFill>
                        </a:rPr>
                        <a:t>Bowel</a:t>
                      </a:r>
                      <a:r>
                        <a:rPr lang="it-IT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2"/>
                          </a:solidFill>
                        </a:rPr>
                        <a:t>Obstruction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2"/>
                          </a:solidFill>
                        </a:rPr>
                        <a:t>Internal</a:t>
                      </a:r>
                      <a:r>
                        <a:rPr lang="it-IT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2"/>
                          </a:solidFill>
                        </a:rPr>
                        <a:t>Hernia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869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AG/AC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048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RG/RC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5.2%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2.3%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97661"/>
                  </a:ext>
                </a:extLst>
              </a:tr>
            </a:tbl>
          </a:graphicData>
        </a:graphic>
      </p:graphicFrame>
      <p:pic>
        <p:nvPicPr>
          <p:cNvPr id="10" name="Immagine 9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BF3D12AE-B5BB-AFE4-7DE5-375FB9DD7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4" y="4438287"/>
            <a:ext cx="6439458" cy="147078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E590F8C-D8FD-A862-31B3-D76B40664E98}"/>
              </a:ext>
            </a:extLst>
          </p:cNvPr>
          <p:cNvSpPr/>
          <p:nvPr/>
        </p:nvSpPr>
        <p:spPr>
          <a:xfrm>
            <a:off x="7677793" y="4258688"/>
            <a:ext cx="4130413" cy="18794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Single </a:t>
            </a:r>
            <a:r>
              <a:rPr lang="it-IT" sz="2000" dirty="0" err="1">
                <a:solidFill>
                  <a:schemeClr val="tx2"/>
                </a:solidFill>
              </a:rPr>
              <a:t>surgeon</a:t>
            </a:r>
            <a:r>
              <a:rPr lang="it-IT" sz="2000" dirty="0">
                <a:solidFill>
                  <a:schemeClr val="tx2"/>
                </a:solidFill>
              </a:rPr>
              <a:t> </a:t>
            </a:r>
            <a:r>
              <a:rPr lang="it-IT" sz="2000" dirty="0" err="1">
                <a:solidFill>
                  <a:schemeClr val="tx2"/>
                </a:solidFill>
              </a:rPr>
              <a:t>series</a:t>
            </a:r>
            <a:endParaRPr lang="it-IT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274 </a:t>
            </a:r>
            <a:r>
              <a:rPr lang="it-IT" sz="2000" dirty="0" err="1">
                <a:solidFill>
                  <a:schemeClr val="tx2"/>
                </a:solidFill>
              </a:rPr>
              <a:t>pt</a:t>
            </a:r>
            <a:r>
              <a:rPr lang="it-IT" sz="2000" dirty="0">
                <a:solidFill>
                  <a:schemeClr val="tx2"/>
                </a:solidFill>
              </a:rPr>
              <a:t> in RG/RC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205 </a:t>
            </a:r>
            <a:r>
              <a:rPr lang="it-IT" sz="2000" dirty="0" err="1">
                <a:solidFill>
                  <a:schemeClr val="tx2"/>
                </a:solidFill>
              </a:rPr>
              <a:t>pt</a:t>
            </a:r>
            <a:r>
              <a:rPr lang="it-IT" sz="2000" dirty="0">
                <a:solidFill>
                  <a:schemeClr val="tx2"/>
                </a:solidFill>
              </a:rPr>
              <a:t> in AG/AC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2.6% IH rate in RG/RC group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</a:rPr>
              <a:t>0% IH rate in AG/AC group</a:t>
            </a:r>
          </a:p>
        </p:txBody>
      </p:sp>
    </p:spTree>
    <p:extLst>
      <p:ext uri="{BB962C8B-B14F-4D97-AF65-F5344CB8AC3E}">
        <p14:creationId xmlns:p14="http://schemas.microsoft.com/office/powerpoint/2010/main" val="1309692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82D7601C-51BF-7273-99EF-45FCFC639F76}"/>
              </a:ext>
            </a:extLst>
          </p:cNvPr>
          <p:cNvGrpSpPr/>
          <p:nvPr/>
        </p:nvGrpSpPr>
        <p:grpSpPr>
          <a:xfrm>
            <a:off x="279235" y="1251262"/>
            <a:ext cx="6363483" cy="1254339"/>
            <a:chOff x="410943" y="1803493"/>
            <a:chExt cx="5753599" cy="108213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915F0F0-0F36-6580-D3D1-FE2CB53F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43" y="2451249"/>
              <a:ext cx="5753599" cy="434378"/>
            </a:xfrm>
            <a:prstGeom prst="rect">
              <a:avLst/>
            </a:prstGeom>
          </p:spPr>
        </p:pic>
        <p:pic>
          <p:nvPicPr>
            <p:cNvPr id="7" name="Immagine 6" descr="Immagine che contiene testo, Carattere, bianco, tipografia&#10;&#10;Il contenuto generato dall'IA potrebbe non essere corretto.">
              <a:extLst>
                <a:ext uri="{FF2B5EF4-FFF2-40B4-BE49-F238E27FC236}">
                  <a16:creationId xmlns:a16="http://schemas.microsoft.com/office/drawing/2014/main" id="{5C7CB64F-D0FC-7B3D-CCDE-809FD8371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43" y="1803493"/>
              <a:ext cx="5220152" cy="647756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33373D86-D64B-4C2A-8C7E-86C4415D4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36563" y="547427"/>
            <a:ext cx="2502526" cy="1407671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D786DC37-292B-466D-160F-BEAD78C2837B}"/>
              </a:ext>
            </a:extLst>
          </p:cNvPr>
          <p:cNvSpPr/>
          <p:nvPr/>
        </p:nvSpPr>
        <p:spPr>
          <a:xfrm>
            <a:off x="6699390" y="1208250"/>
            <a:ext cx="1818967" cy="825910"/>
          </a:xfrm>
          <a:prstGeom prst="ellipse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2015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C438F5A-C58B-9982-A8E5-DED876173989}"/>
              </a:ext>
            </a:extLst>
          </p:cNvPr>
          <p:cNvSpPr/>
          <p:nvPr/>
        </p:nvSpPr>
        <p:spPr>
          <a:xfrm>
            <a:off x="279235" y="2843980"/>
            <a:ext cx="1730477" cy="8160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S-D-L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26CBB87-BDD0-6EDC-D035-1D7047C45ABC}"/>
              </a:ext>
            </a:extLst>
          </p:cNvPr>
          <p:cNvCxnSpPr/>
          <p:nvPr/>
        </p:nvCxnSpPr>
        <p:spPr>
          <a:xfrm>
            <a:off x="2009712" y="3227438"/>
            <a:ext cx="83574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8EFA3DA-2803-0DA3-4BF8-D5D135AC5D4A}"/>
              </a:ext>
            </a:extLst>
          </p:cNvPr>
          <p:cNvCxnSpPr>
            <a:cxnSpLocks/>
          </p:cNvCxnSpPr>
          <p:nvPr/>
        </p:nvCxnSpPr>
        <p:spPr>
          <a:xfrm>
            <a:off x="1727035" y="3637608"/>
            <a:ext cx="809688" cy="570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628AE9F-C4E6-A663-851C-8E37B537F0DA}"/>
              </a:ext>
            </a:extLst>
          </p:cNvPr>
          <p:cNvCxnSpPr>
            <a:cxnSpLocks/>
          </p:cNvCxnSpPr>
          <p:nvPr/>
        </p:nvCxnSpPr>
        <p:spPr>
          <a:xfrm>
            <a:off x="1144473" y="3789170"/>
            <a:ext cx="448353" cy="11303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ella 16">
            <a:extLst>
              <a:ext uri="{FF2B5EF4-FFF2-40B4-BE49-F238E27FC236}">
                <a16:creationId xmlns:a16="http://schemas.microsoft.com/office/drawing/2014/main" id="{C01BEB01-CB2B-79CA-0DBA-6C137FCEA839}"/>
              </a:ext>
            </a:extLst>
          </p:cNvPr>
          <p:cNvGraphicFramePr>
            <a:graphicFrameLocks noGrp="1"/>
          </p:cNvGraphicFramePr>
          <p:nvPr/>
        </p:nvGraphicFramePr>
        <p:xfrm>
          <a:off x="2990123" y="2904955"/>
          <a:ext cx="356910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52">
                  <a:extLst>
                    <a:ext uri="{9D8B030D-6E8A-4147-A177-3AD203B41FA5}">
                      <a16:colId xmlns:a16="http://schemas.microsoft.com/office/drawing/2014/main" val="1272348431"/>
                    </a:ext>
                  </a:extLst>
                </a:gridCol>
                <a:gridCol w="1401454">
                  <a:extLst>
                    <a:ext uri="{9D8B030D-6E8A-4147-A177-3AD203B41FA5}">
                      <a16:colId xmlns:a16="http://schemas.microsoft.com/office/drawing/2014/main" val="706297593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val="10622825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045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Petersen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Brolin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627889"/>
                  </a:ext>
                </a:extLst>
              </a:tr>
            </a:tbl>
          </a:graphicData>
        </a:graphic>
      </p:graphicFrame>
      <p:graphicFrame>
        <p:nvGraphicFramePr>
          <p:cNvPr id="19" name="Tabella 18">
            <a:extLst>
              <a:ext uri="{FF2B5EF4-FFF2-40B4-BE49-F238E27FC236}">
                <a16:creationId xmlns:a16="http://schemas.microsoft.com/office/drawing/2014/main" id="{EF5287AE-DF4F-5090-9026-D3DF6F5F98C2}"/>
              </a:ext>
            </a:extLst>
          </p:cNvPr>
          <p:cNvGraphicFramePr>
            <a:graphicFrameLocks noGrp="1"/>
          </p:cNvGraphicFramePr>
          <p:nvPr/>
        </p:nvGraphicFramePr>
        <p:xfrm>
          <a:off x="2670932" y="4124655"/>
          <a:ext cx="37706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058">
                  <a:extLst>
                    <a:ext uri="{9D8B030D-6E8A-4147-A177-3AD203B41FA5}">
                      <a16:colId xmlns:a16="http://schemas.microsoft.com/office/drawing/2014/main" val="1272348431"/>
                    </a:ext>
                  </a:extLst>
                </a:gridCol>
                <a:gridCol w="1064722">
                  <a:extLst>
                    <a:ext uri="{9D8B030D-6E8A-4147-A177-3AD203B41FA5}">
                      <a16:colId xmlns:a16="http://schemas.microsoft.com/office/drawing/2014/main" val="706297593"/>
                    </a:ext>
                  </a:extLst>
                </a:gridCol>
                <a:gridCol w="1256890">
                  <a:extLst>
                    <a:ext uri="{9D8B030D-6E8A-4147-A177-3AD203B41FA5}">
                      <a16:colId xmlns:a16="http://schemas.microsoft.com/office/drawing/2014/main" val="106228255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DIRECTION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045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Right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Left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627889"/>
                  </a:ext>
                </a:extLst>
              </a:tr>
            </a:tbl>
          </a:graphicData>
        </a:graphic>
      </p:graphicFrame>
      <p:graphicFrame>
        <p:nvGraphicFramePr>
          <p:cNvPr id="20" name="Tabella 19">
            <a:extLst>
              <a:ext uri="{FF2B5EF4-FFF2-40B4-BE49-F238E27FC236}">
                <a16:creationId xmlns:a16="http://schemas.microsoft.com/office/drawing/2014/main" id="{7DD73C21-3BAF-7C9B-A3F5-114654AA9891}"/>
              </a:ext>
            </a:extLst>
          </p:cNvPr>
          <p:cNvGraphicFramePr>
            <a:graphicFrameLocks noGrp="1"/>
          </p:cNvGraphicFramePr>
          <p:nvPr/>
        </p:nvGraphicFramePr>
        <p:xfrm>
          <a:off x="279235" y="5101278"/>
          <a:ext cx="7389926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671">
                  <a:extLst>
                    <a:ext uri="{9D8B030D-6E8A-4147-A177-3AD203B41FA5}">
                      <a16:colId xmlns:a16="http://schemas.microsoft.com/office/drawing/2014/main" val="1358575976"/>
                    </a:ext>
                  </a:extLst>
                </a:gridCol>
                <a:gridCol w="1479340">
                  <a:extLst>
                    <a:ext uri="{9D8B030D-6E8A-4147-A177-3AD203B41FA5}">
                      <a16:colId xmlns:a16="http://schemas.microsoft.com/office/drawing/2014/main" val="930805629"/>
                    </a:ext>
                  </a:extLst>
                </a:gridCol>
                <a:gridCol w="1689780">
                  <a:extLst>
                    <a:ext uri="{9D8B030D-6E8A-4147-A177-3AD203B41FA5}">
                      <a16:colId xmlns:a16="http://schemas.microsoft.com/office/drawing/2014/main" val="3401558301"/>
                    </a:ext>
                  </a:extLst>
                </a:gridCol>
                <a:gridCol w="1445342">
                  <a:extLst>
                    <a:ext uri="{9D8B030D-6E8A-4147-A177-3AD203B41FA5}">
                      <a16:colId xmlns:a16="http://schemas.microsoft.com/office/drawing/2014/main" val="3030665915"/>
                    </a:ext>
                  </a:extLst>
                </a:gridCol>
                <a:gridCol w="1887793">
                  <a:extLst>
                    <a:ext uri="{9D8B030D-6E8A-4147-A177-3AD203B41FA5}">
                      <a16:colId xmlns:a16="http://schemas.microsoft.com/office/drawing/2014/main" val="205195748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LIMB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EE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6540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Alimentary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Biliopancreatic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Common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tract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Entero-entero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anastomosis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032573"/>
                  </a:ext>
                </a:extLst>
              </a:tr>
            </a:tbl>
          </a:graphicData>
        </a:graphic>
      </p:graphicFrame>
      <p:pic>
        <p:nvPicPr>
          <p:cNvPr id="28" name="Elemento grafico 27" descr="Punto interrogativo con riempimento a tinta unita">
            <a:extLst>
              <a:ext uri="{FF2B5EF4-FFF2-40B4-BE49-F238E27FC236}">
                <a16:creationId xmlns:a16="http://schemas.microsoft.com/office/drawing/2014/main" id="{F520D6EE-BCC2-82B0-2851-7D1D08D32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4965" y="2825522"/>
            <a:ext cx="1442549" cy="144254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4B51EC2-D30C-AA3F-D995-B46F68D93BC9}"/>
              </a:ext>
            </a:extLst>
          </p:cNvPr>
          <p:cNvSpPr txBox="1"/>
          <p:nvPr/>
        </p:nvSpPr>
        <p:spPr>
          <a:xfrm>
            <a:off x="131004" y="70072"/>
            <a:ext cx="8980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Ernia interna dopo chirurgia bariatrica:</a:t>
            </a:r>
          </a:p>
          <a:p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CLASSIFICAZIONE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214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222</TotalTime>
  <Words>699</Words>
  <Application>Microsoft Office PowerPoint</Application>
  <PresentationFormat>Widescreen</PresentationFormat>
  <Paragraphs>169</Paragraphs>
  <Slides>20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42" baseType="lpstr">
      <vt:lpstr>ＭＳ Ｐゴシック</vt:lpstr>
      <vt:lpstr>Abadi Extra Light</vt:lpstr>
      <vt:lpstr>ADLaM Display</vt:lpstr>
      <vt:lpstr>Agency FB</vt:lpstr>
      <vt:lpstr>Aharoni</vt:lpstr>
      <vt:lpstr>Aldhabi</vt:lpstr>
      <vt:lpstr>Algerian</vt:lpstr>
      <vt:lpstr>Aptos</vt:lpstr>
      <vt:lpstr>Aptos Display</vt:lpstr>
      <vt:lpstr>Arial</vt:lpstr>
      <vt:lpstr>Arial Unicode MS</vt:lpstr>
      <vt:lpstr>Berlin Sans FB Demi</vt:lpstr>
      <vt:lpstr>Calibri</vt:lpstr>
      <vt:lpstr>Comic Sans MS</vt:lpstr>
      <vt:lpstr>Cookie</vt:lpstr>
      <vt:lpstr>Elephant</vt:lpstr>
      <vt:lpstr>Forte</vt:lpstr>
      <vt:lpstr>Gill Sans MT</vt:lpstr>
      <vt:lpstr>Tahoma</vt:lpstr>
      <vt:lpstr>Wingdings</vt:lpstr>
      <vt:lpstr>RetrospectVTI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Mesenteric defect closure</vt:lpstr>
      <vt:lpstr>Petersen defect closure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Giovanni Casella</cp:lastModifiedBy>
  <cp:revision>27</cp:revision>
  <dcterms:created xsi:type="dcterms:W3CDTF">2022-02-27T17:36:31Z</dcterms:created>
  <dcterms:modified xsi:type="dcterms:W3CDTF">2025-05-04T13:07:44Z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